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6" r:id="rId1"/>
    <p:sldMasterId id="2147483692" r:id="rId2"/>
  </p:sldMasterIdLst>
  <p:notesMasterIdLst>
    <p:notesMasterId r:id="rId45"/>
  </p:notesMasterIdLst>
  <p:handoutMasterIdLst>
    <p:handoutMasterId r:id="rId46"/>
  </p:handoutMasterIdLst>
  <p:sldIdLst>
    <p:sldId id="413" r:id="rId3"/>
    <p:sldId id="358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370" r:id="rId12"/>
    <p:sldId id="377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378" r:id="rId23"/>
    <p:sldId id="393" r:id="rId24"/>
    <p:sldId id="416" r:id="rId25"/>
    <p:sldId id="417" r:id="rId26"/>
    <p:sldId id="419" r:id="rId27"/>
    <p:sldId id="420" r:id="rId28"/>
    <p:sldId id="421" r:id="rId29"/>
    <p:sldId id="424" r:id="rId30"/>
    <p:sldId id="423" r:id="rId31"/>
    <p:sldId id="394" r:id="rId32"/>
    <p:sldId id="359" r:id="rId33"/>
    <p:sldId id="432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360" r:id="rId43"/>
    <p:sldId id="414" r:id="rId4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DBC3AA-7F5E-4317-A575-17961945EB9F}">
          <p14:sldIdLst>
            <p14:sldId id="413"/>
            <p14:sldId id="358"/>
            <p14:sldId id="425"/>
            <p14:sldId id="426"/>
            <p14:sldId id="427"/>
            <p14:sldId id="428"/>
            <p14:sldId id="429"/>
            <p14:sldId id="430"/>
            <p14:sldId id="431"/>
            <p14:sldId id="370"/>
            <p14:sldId id="377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378"/>
            <p14:sldId id="393"/>
            <p14:sldId id="416"/>
            <p14:sldId id="417"/>
            <p14:sldId id="419"/>
            <p14:sldId id="420"/>
            <p14:sldId id="421"/>
            <p14:sldId id="424"/>
            <p14:sldId id="423"/>
            <p14:sldId id="394"/>
            <p14:sldId id="359"/>
            <p14:sldId id="432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360"/>
            <p14:sldId id="4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60000"/>
    <a:srgbClr val="0A79BE"/>
    <a:srgbClr val="636673"/>
    <a:srgbClr val="6C1B91"/>
    <a:srgbClr val="6F80A1"/>
    <a:srgbClr val="666699"/>
    <a:srgbClr val="99D2F9"/>
    <a:srgbClr val="646464"/>
    <a:srgbClr val="01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9137" autoAdjust="0"/>
  </p:normalViewPr>
  <p:slideViewPr>
    <p:cSldViewPr>
      <p:cViewPr>
        <p:scale>
          <a:sx n="60" d="100"/>
          <a:sy n="60" d="100"/>
        </p:scale>
        <p:origin x="-396" y="-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</a:t>
            </a:r>
            <a:r>
              <a:rPr lang="ru-RU" baseline="0" dirty="0" smtClean="0"/>
              <a:t> решений об отказе в регистрации</a:t>
            </a:r>
            <a:endParaRPr lang="ru-RU" dirty="0"/>
          </a:p>
        </c:rich>
      </c:tx>
      <c:layout/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0024340729818"/>
          <c:y val="0.14699987038477205"/>
          <c:w val="0.67883745240427829"/>
          <c:h val="0.76717427487480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0.25847431093514861"/>
                  <c:y val="-0.12782093141914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959948894567271"/>
                  <c:y val="5.7146685347718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Регистрация</c:v>
                </c:pt>
                <c:pt idx="1">
                  <c:v>Отказ в регистрации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168</c:v>
                </c:pt>
                <c:pt idx="1">
                  <c:v>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75891310430528292"/>
          <c:w val="0.88819676601589725"/>
          <c:h val="0.23893724175567163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</a:t>
            </a:r>
            <a:r>
              <a:rPr lang="ru-RU" baseline="0" dirty="0" smtClean="0"/>
              <a:t> решений о приостановлении регистрации</a:t>
            </a:r>
            <a:endParaRPr lang="ru-RU" dirty="0"/>
          </a:p>
        </c:rich>
      </c:tx>
      <c:layout/>
      <c:overlay val="0"/>
    </c:title>
    <c:autoTitleDeleted val="0"/>
    <c:view3D>
      <c:rotX val="30"/>
      <c:rotY val="6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30428100581417"/>
          <c:y val="0.22258018658189663"/>
          <c:w val="0.62689608562011623"/>
          <c:h val="0.6737574393837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26765035366440765"/>
                  <c:y val="-0.10373604799391516"/>
                </c:manualLayout>
              </c:layout>
              <c:tx>
                <c:rich>
                  <a:bodyPr/>
                  <a:lstStyle/>
                  <a:p>
                    <a:r>
                      <a:rPr lang="en-US" b="0" smtClean="0">
                        <a:solidFill>
                          <a:schemeClr val="bg1"/>
                        </a:solidFill>
                      </a:rPr>
                      <a:t>11 884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00073140021479"/>
                  <c:y val="3.7109365879929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Всего решений</c:v>
                </c:pt>
                <c:pt idx="1">
                  <c:v>Решения о приостановлении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11884</c:v>
                </c:pt>
                <c:pt idx="1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0292004592082356E-2"/>
          <c:y val="0.8394742999806476"/>
          <c:w val="0.85212846720734736"/>
          <c:h val="0.13512426773531955"/>
        </c:manualLayout>
      </c:layout>
      <c:overlay val="0"/>
      <c:spPr>
        <a:effectLst>
          <a:glow rad="114300">
            <a:schemeClr val="accent1">
              <a:alpha val="40000"/>
            </a:schemeClr>
          </a:glo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Доля</a:t>
            </a:r>
            <a:r>
              <a:rPr lang="ru-RU" baseline="0" dirty="0" smtClean="0"/>
              <a:t> юридических лиц с записями о недостоверности сведений</a:t>
            </a:r>
            <a:endParaRPr lang="ru-RU" dirty="0"/>
          </a:p>
        </c:rich>
      </c:tx>
      <c:layout/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0.20757468746858815"/>
                  <c:y val="6.7304775442344519E-2"/>
                </c:manualLayout>
              </c:layout>
              <c:tx>
                <c:rich>
                  <a:bodyPr/>
                  <a:lstStyle/>
                  <a:p>
                    <a:r>
                      <a:rPr lang="en-US" b="0" smtClean="0">
                        <a:solidFill>
                          <a:schemeClr val="bg1"/>
                        </a:solidFill>
                      </a:rPr>
                      <a:t>37 152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15763592405077"/>
                  <c:y val="-0.13126312454616054"/>
                </c:manualLayout>
              </c:layout>
              <c:tx>
                <c:rich>
                  <a:bodyPr/>
                  <a:lstStyle/>
                  <a:p>
                    <a:r>
                      <a:rPr lang="en-US" b="0" smtClean="0">
                        <a:solidFill>
                          <a:schemeClr val="bg1"/>
                        </a:solidFill>
                      </a:rPr>
                      <a:t>4 369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Достоверные сведения</c:v>
                </c:pt>
                <c:pt idx="1">
                  <c:v>Недостоверные сведения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37152</c:v>
                </c:pt>
                <c:pt idx="1">
                  <c:v>4369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323850" h="0"/>
                <a:bevelB w="260350" h="215900"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323850" h="0"/>
                <a:bevelB w="260350" h="215900"/>
              </a:sp3d>
            </c:spPr>
          </c:dPt>
          <c:dLbls>
            <c:dLbl>
              <c:idx val="0"/>
              <c:layout>
                <c:manualLayout>
                  <c:x val="0.38451683546672993"/>
                  <c:y val="-5.8171017702718049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126,5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4797184697195815"/>
                  <c:y val="-4.8475848085598426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bg1"/>
                        </a:solidFill>
                      </a:rPr>
                      <a:t>111,2</a:t>
                    </a:r>
                    <a:endParaRPr lang="ru-RU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77.84</c:v>
                </c:pt>
                <c:pt idx="1">
                  <c:v>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33350"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>
                <a:bevelT w="133350"/>
              </a:sp3d>
            </c:spPr>
          </c:dPt>
          <c:dLbls>
            <c:dLbl>
              <c:idx val="0"/>
              <c:layout>
                <c:manualLayout>
                  <c:x val="1.9066950519011402E-2"/>
                  <c:y val="3.2317232057065617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78250865019002E-2"/>
                  <c:y val="-9.695169617119685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140672"/>
        <c:axId val="114142208"/>
        <c:axId val="0"/>
      </c:bar3DChart>
      <c:catAx>
        <c:axId val="11414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4142208"/>
        <c:crosses val="autoZero"/>
        <c:auto val="1"/>
        <c:lblAlgn val="ctr"/>
        <c:lblOffset val="100"/>
        <c:noMultiLvlLbl val="0"/>
      </c:catAx>
      <c:valAx>
        <c:axId val="114142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14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50"/>
      <c:rotY val="60"/>
      <c:depthPercent val="40"/>
      <c:rAngAx val="1"/>
    </c:view3D>
    <c:floor>
      <c:thickness val="0"/>
      <c:spPr>
        <a:solidFill>
          <a:schemeClr val="bg1">
            <a:lumMod val="75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5946499624709973E-2"/>
          <c:w val="1"/>
          <c:h val="0.78431413312336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409</c:v>
                </c:pt>
                <c:pt idx="1">
                  <c:v>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gapDepth val="50"/>
        <c:shape val="box"/>
        <c:axId val="102049280"/>
        <c:axId val="102050816"/>
        <c:axId val="0"/>
      </c:bar3DChart>
      <c:catAx>
        <c:axId val="10204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050816"/>
        <c:crosses val="autoZero"/>
        <c:auto val="1"/>
        <c:lblAlgn val="ctr"/>
        <c:lblOffset val="100"/>
        <c:noMultiLvlLbl val="0"/>
      </c:catAx>
      <c:valAx>
        <c:axId val="1020508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0204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609512924938572E-5"/>
          <c:y val="4.9797527196051183E-2"/>
          <c:w val="0.9879419307877032"/>
          <c:h val="0.7538575942572605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8166A2"/>
            </a:solidFill>
            <a:scene3d>
              <a:camera prst="orthographicFront"/>
              <a:lightRig rig="threePt" dir="t"/>
            </a:scene3d>
            <a:sp3d>
              <a:bevelT w="133350"/>
              <a:bevelB w="18415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3063676685496484E-2"/>
                  <c:y val="8.4044035250945837E-2"/>
                </c:manualLayout>
              </c:layout>
              <c:tx>
                <c:rich>
                  <a:bodyPr/>
                  <a:lstStyle/>
                  <a:p>
                    <a:r>
                      <a:rPr lang="ru-RU" b="0" i="0" dirty="0" smtClean="0"/>
                      <a:t> </a:t>
                    </a:r>
                    <a:r>
                      <a:rPr lang="en-US" b="0" i="0" dirty="0" smtClean="0"/>
                      <a:t>6</a:t>
                    </a:r>
                    <a:r>
                      <a:rPr lang="ru-RU" b="0" i="0" dirty="0" smtClean="0"/>
                      <a:t> </a:t>
                    </a:r>
                    <a:r>
                      <a:rPr lang="en-US" b="0" i="0" dirty="0" smtClean="0"/>
                      <a:t>859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4968080469691393E-3"/>
                  <c:y val="0.15874959926509882"/>
                </c:manualLayout>
              </c:layout>
              <c:tx>
                <c:rich>
                  <a:bodyPr/>
                  <a:lstStyle/>
                  <a:p>
                    <a:r>
                      <a:rPr lang="ru-RU" b="0" i="0" dirty="0" smtClean="0"/>
                      <a:t> </a:t>
                    </a:r>
                    <a:r>
                      <a:rPr lang="en-US" b="0" i="0" dirty="0" smtClean="0"/>
                      <a:t>7</a:t>
                    </a:r>
                    <a:r>
                      <a:rPr lang="ru-RU" b="0" i="0" dirty="0" smtClean="0"/>
                      <a:t> </a:t>
                    </a:r>
                    <a:r>
                      <a:rPr lang="en-US" b="0" i="0" dirty="0" smtClean="0"/>
                      <a:t>826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6859</c:v>
                </c:pt>
                <c:pt idx="1">
                  <c:v>7826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516352"/>
        <c:axId val="114517888"/>
        <c:axId val="114504128"/>
      </c:bar3DChart>
      <c:catAx>
        <c:axId val="114516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14517888"/>
        <c:crosses val="autoZero"/>
        <c:auto val="1"/>
        <c:lblAlgn val="ctr"/>
        <c:lblOffset val="100"/>
        <c:noMultiLvlLbl val="0"/>
      </c:catAx>
      <c:valAx>
        <c:axId val="114517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516352"/>
        <c:crosses val="autoZero"/>
        <c:crossBetween val="between"/>
      </c:valAx>
      <c:serAx>
        <c:axId val="114504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1451788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2E2D8-1DEB-4F72-9E14-8F1C5CA4B09D}" type="doc">
      <dgm:prSet loTypeId="urn:microsoft.com/office/officeart/2005/8/layout/hList7#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28D6CB6-8B7F-422C-99A6-845CD83FAE53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Расчеты с кредиторами через третьих лиц – своих дебиторов, иных контрагентов, по договоренности, </a:t>
          </a:r>
          <a:r>
            <a:rPr lang="ru-RU" altLang="ru-RU" sz="16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минуя расчетный счет должника</a:t>
          </a:r>
          <a:endParaRPr lang="ru-RU" sz="1600" b="0" dirty="0">
            <a:solidFill>
              <a:schemeClr val="bg1"/>
            </a:solidFill>
            <a:latin typeface="+mn-lt"/>
          </a:endParaRPr>
        </a:p>
      </dgm:t>
    </dgm:pt>
    <dgm:pt modelId="{624BA36F-F62C-458F-AA60-6B02526BDC42}" type="parTrans" cxnId="{54D123BB-1903-47D4-9844-02D3F577FC1F}">
      <dgm:prSet/>
      <dgm:spPr/>
      <dgm:t>
        <a:bodyPr/>
        <a:lstStyle/>
        <a:p>
          <a:endParaRPr lang="ru-RU"/>
        </a:p>
      </dgm:t>
    </dgm:pt>
    <dgm:pt modelId="{767A424A-2BC8-456B-A9D9-0119B3E77565}" type="sibTrans" cxnId="{54D123BB-1903-47D4-9844-02D3F577FC1F}">
      <dgm:prSet/>
      <dgm:spPr/>
      <dgm:t>
        <a:bodyPr/>
        <a:lstStyle/>
        <a:p>
          <a:endParaRPr lang="ru-RU"/>
        </a:p>
      </dgm:t>
    </dgm:pt>
    <dgm:pt modelId="{13419BAC-8ECF-4A44-9330-03F2A7DF4C5B}">
      <dgm:prSet phldrT="[Текст]" custT="1"/>
      <dgm:spPr/>
      <dgm:t>
        <a:bodyPr/>
        <a:lstStyle/>
        <a:p>
          <a:r>
            <a:rPr lang="ru-RU" sz="1600" b="0" dirty="0" smtClean="0">
              <a:latin typeface="+mn-lt"/>
              <a:cs typeface="Times New Roman" pitchFamily="18" charset="0"/>
            </a:rPr>
            <a:t>Осуществление доходных и расходных финансовых операций через кассу предприятия, минуя расчетный счет</a:t>
          </a:r>
          <a:endParaRPr lang="ru-RU" sz="1600" b="0" dirty="0">
            <a:latin typeface="+mn-lt"/>
          </a:endParaRPr>
        </a:p>
      </dgm:t>
    </dgm:pt>
    <dgm:pt modelId="{89E3AB5E-86F3-40F5-A373-F3233DF7F6D0}" type="parTrans" cxnId="{D065CC74-16E6-44A3-A799-CC85F974DB75}">
      <dgm:prSet/>
      <dgm:spPr/>
      <dgm:t>
        <a:bodyPr/>
        <a:lstStyle/>
        <a:p>
          <a:endParaRPr lang="ru-RU"/>
        </a:p>
      </dgm:t>
    </dgm:pt>
    <dgm:pt modelId="{B49CA654-283C-4208-83EB-2447A39D3B18}" type="sibTrans" cxnId="{D065CC74-16E6-44A3-A799-CC85F974DB75}">
      <dgm:prSet/>
      <dgm:spPr/>
      <dgm:t>
        <a:bodyPr/>
        <a:lstStyle/>
        <a:p>
          <a:endParaRPr lang="ru-RU"/>
        </a:p>
      </dgm:t>
    </dgm:pt>
    <dgm:pt modelId="{42993D30-C2D1-48A4-91BC-4E8D294A0B36}">
      <dgm:prSet phldrT="[Текст]" custT="1"/>
      <dgm:spPr/>
      <dgm:t>
        <a:bodyPr/>
        <a:lstStyle/>
        <a:p>
          <a:r>
            <a:rPr lang="ru-RU" sz="1600" b="0" i="0" dirty="0" smtClean="0">
              <a:latin typeface="+mn-lt"/>
            </a:rPr>
            <a:t>Снятие наличности на первоочередные платежи (зарплата) и их расходование на собственные нужды</a:t>
          </a:r>
          <a:r>
            <a:rPr lang="ru-RU" sz="1600" b="0" i="0" dirty="0" smtClean="0">
              <a:latin typeface="+mn-lt"/>
              <a:cs typeface="Times New Roman" pitchFamily="18" charset="0"/>
            </a:rPr>
            <a:t> </a:t>
          </a:r>
          <a:endParaRPr lang="ru-RU" sz="1600" b="0" i="0" dirty="0">
            <a:latin typeface="+mn-lt"/>
          </a:endParaRPr>
        </a:p>
      </dgm:t>
    </dgm:pt>
    <dgm:pt modelId="{F34C64BB-8F7B-45D7-A06E-FB45ECFB5DA3}" type="parTrans" cxnId="{74763241-1F34-4345-AC23-1F3D2AC93E62}">
      <dgm:prSet/>
      <dgm:spPr/>
      <dgm:t>
        <a:bodyPr/>
        <a:lstStyle/>
        <a:p>
          <a:endParaRPr lang="ru-RU"/>
        </a:p>
      </dgm:t>
    </dgm:pt>
    <dgm:pt modelId="{29752450-9559-4B14-A96A-20D5B1EDD159}" type="sibTrans" cxnId="{74763241-1F34-4345-AC23-1F3D2AC93E62}">
      <dgm:prSet/>
      <dgm:spPr/>
      <dgm:t>
        <a:bodyPr/>
        <a:lstStyle/>
        <a:p>
          <a:endParaRPr lang="ru-RU"/>
        </a:p>
      </dgm:t>
    </dgm:pt>
    <dgm:pt modelId="{D0BAAB15-B7C5-41DA-9890-F9DDFEB133C3}">
      <dgm:prSet phldrT="[Текст]" custT="1"/>
      <dgm:spPr/>
      <dgm:t>
        <a:bodyPr/>
        <a:lstStyle/>
        <a:p>
          <a:r>
            <a:rPr lang="ru-RU" sz="1600" b="0" dirty="0" smtClean="0">
              <a:latin typeface="+mn-lt"/>
              <a:cs typeface="Times New Roman" pitchFamily="18" charset="0"/>
            </a:rPr>
            <a:t>Сокрытие имущества (продажа, безвозмездная передача и другие способы смены собственника) </a:t>
          </a:r>
          <a:endParaRPr lang="ru-RU" sz="1600" b="0" dirty="0">
            <a:latin typeface="+mn-lt"/>
          </a:endParaRPr>
        </a:p>
      </dgm:t>
    </dgm:pt>
    <dgm:pt modelId="{C1A0AD8B-4981-4A62-8DE8-711D0EA682DE}" type="parTrans" cxnId="{2415A379-1334-4951-9018-953613D243D9}">
      <dgm:prSet/>
      <dgm:spPr/>
      <dgm:t>
        <a:bodyPr/>
        <a:lstStyle/>
        <a:p>
          <a:endParaRPr lang="ru-RU"/>
        </a:p>
      </dgm:t>
    </dgm:pt>
    <dgm:pt modelId="{594A126B-39BB-4CCE-9428-886E5390E302}" type="sibTrans" cxnId="{2415A379-1334-4951-9018-953613D243D9}">
      <dgm:prSet/>
      <dgm:spPr/>
      <dgm:t>
        <a:bodyPr/>
        <a:lstStyle/>
        <a:p>
          <a:endParaRPr lang="ru-RU"/>
        </a:p>
      </dgm:t>
    </dgm:pt>
    <dgm:pt modelId="{10897DD0-4A1F-4DDF-A2DE-F2D6398765F2}" type="pres">
      <dgm:prSet presAssocID="{2A42E2D8-1DEB-4F72-9E14-8F1C5CA4B0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06167-DF5E-49DA-8CFC-74C1958E4D51}" type="pres">
      <dgm:prSet presAssocID="{2A42E2D8-1DEB-4F72-9E14-8F1C5CA4B09D}" presName="fgShape" presStyleLbl="fgShp" presStyleIdx="0" presStyleCnt="1" custScaleY="7527" custLinFactNeighborX="593" custLinFactNeighborY="68817"/>
      <dgm:spPr/>
      <dgm:t>
        <a:bodyPr/>
        <a:lstStyle/>
        <a:p>
          <a:endParaRPr lang="ru-RU"/>
        </a:p>
      </dgm:t>
    </dgm:pt>
    <dgm:pt modelId="{73DFB042-DEC3-4B33-8253-46C7C7D991DD}" type="pres">
      <dgm:prSet presAssocID="{2A42E2D8-1DEB-4F72-9E14-8F1C5CA4B09D}" presName="linComp" presStyleCnt="0"/>
      <dgm:spPr/>
      <dgm:t>
        <a:bodyPr/>
        <a:lstStyle/>
        <a:p>
          <a:endParaRPr lang="ru-RU"/>
        </a:p>
      </dgm:t>
    </dgm:pt>
    <dgm:pt modelId="{CD6718DB-6C09-4BCC-BB28-2963EABD2782}" type="pres">
      <dgm:prSet presAssocID="{E28D6CB6-8B7F-422C-99A6-845CD83FAE53}" presName="compNode" presStyleCnt="0"/>
      <dgm:spPr/>
      <dgm:t>
        <a:bodyPr/>
        <a:lstStyle/>
        <a:p>
          <a:endParaRPr lang="ru-RU"/>
        </a:p>
      </dgm:t>
    </dgm:pt>
    <dgm:pt modelId="{318D0471-BF15-49FD-B18E-E908B7FD0FE3}" type="pres">
      <dgm:prSet presAssocID="{E28D6CB6-8B7F-422C-99A6-845CD83FAE53}" presName="bkgdShape" presStyleLbl="node1" presStyleIdx="0" presStyleCnt="4"/>
      <dgm:spPr/>
      <dgm:t>
        <a:bodyPr/>
        <a:lstStyle/>
        <a:p>
          <a:endParaRPr lang="ru-RU"/>
        </a:p>
      </dgm:t>
    </dgm:pt>
    <dgm:pt modelId="{B8AD753C-646D-4271-BC4A-728E5A93B9DC}" type="pres">
      <dgm:prSet presAssocID="{E28D6CB6-8B7F-422C-99A6-845CD83FAE5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B7DD8-C83D-4B40-9A24-244EA6AFABD1}" type="pres">
      <dgm:prSet presAssocID="{E28D6CB6-8B7F-422C-99A6-845CD83FAE53}" presName="invisiNode" presStyleLbl="node1" presStyleIdx="0" presStyleCnt="4"/>
      <dgm:spPr/>
      <dgm:t>
        <a:bodyPr/>
        <a:lstStyle/>
        <a:p>
          <a:endParaRPr lang="ru-RU"/>
        </a:p>
      </dgm:t>
    </dgm:pt>
    <dgm:pt modelId="{9455D219-D0C4-4D25-8F34-72FB3FF0E857}" type="pres">
      <dgm:prSet presAssocID="{E28D6CB6-8B7F-422C-99A6-845CD83FAE53}" presName="imagNode" presStyleLbl="fgImgPlace1" presStyleIdx="0" presStyleCnt="4" custScaleX="117817" custScaleY="85640" custLinFactNeighborX="-1157" custLinFactNeighborY="-51998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F71209AF-FFA2-4C49-9281-7917D3F9ADB2}" type="pres">
      <dgm:prSet presAssocID="{767A424A-2BC8-456B-A9D9-0119B3E775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29D367-9CFD-4700-80F9-56DC5F065CCD}" type="pres">
      <dgm:prSet presAssocID="{13419BAC-8ECF-4A44-9330-03F2A7DF4C5B}" presName="compNode" presStyleCnt="0"/>
      <dgm:spPr/>
      <dgm:t>
        <a:bodyPr/>
        <a:lstStyle/>
        <a:p>
          <a:endParaRPr lang="ru-RU"/>
        </a:p>
      </dgm:t>
    </dgm:pt>
    <dgm:pt modelId="{FC214140-6F1B-4652-A49E-4944126B50D7}" type="pres">
      <dgm:prSet presAssocID="{13419BAC-8ECF-4A44-9330-03F2A7DF4C5B}" presName="bkgdShape" presStyleLbl="node1" presStyleIdx="1" presStyleCnt="4"/>
      <dgm:spPr/>
      <dgm:t>
        <a:bodyPr/>
        <a:lstStyle/>
        <a:p>
          <a:endParaRPr lang="ru-RU"/>
        </a:p>
      </dgm:t>
    </dgm:pt>
    <dgm:pt modelId="{7F6BD4CF-602E-4726-A58E-3A16C8C97AFE}" type="pres">
      <dgm:prSet presAssocID="{13419BAC-8ECF-4A44-9330-03F2A7DF4C5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BC0E0-3E70-4A54-8B17-20DF9A72B84A}" type="pres">
      <dgm:prSet presAssocID="{13419BAC-8ECF-4A44-9330-03F2A7DF4C5B}" presName="invisiNode" presStyleLbl="node1" presStyleIdx="1" presStyleCnt="4"/>
      <dgm:spPr/>
      <dgm:t>
        <a:bodyPr/>
        <a:lstStyle/>
        <a:p>
          <a:endParaRPr lang="ru-RU"/>
        </a:p>
      </dgm:t>
    </dgm:pt>
    <dgm:pt modelId="{10C00373-BF3D-4485-B891-87F2B16114C3}" type="pres">
      <dgm:prSet presAssocID="{13419BAC-8ECF-4A44-9330-03F2A7DF4C5B}" presName="imagNode" presStyleLbl="fgImgPlace1" presStyleIdx="1" presStyleCnt="4" custLinFactNeighborX="-2541" custLinFactNeighborY="-34781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D3D16E0-A2C0-4853-92F6-DBF379453894}" type="pres">
      <dgm:prSet presAssocID="{B49CA654-283C-4208-83EB-2447A39D3B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F19FCA-2DCB-4E4F-85BB-126D6A147E7D}" type="pres">
      <dgm:prSet presAssocID="{D0BAAB15-B7C5-41DA-9890-F9DDFEB133C3}" presName="compNode" presStyleCnt="0"/>
      <dgm:spPr/>
      <dgm:t>
        <a:bodyPr/>
        <a:lstStyle/>
        <a:p>
          <a:endParaRPr lang="ru-RU"/>
        </a:p>
      </dgm:t>
    </dgm:pt>
    <dgm:pt modelId="{EA28A67E-3A98-4D6F-A3A8-BE9F306B4E9D}" type="pres">
      <dgm:prSet presAssocID="{D0BAAB15-B7C5-41DA-9890-F9DDFEB133C3}" presName="bkgdShape" presStyleLbl="node1" presStyleIdx="2" presStyleCnt="4"/>
      <dgm:spPr/>
      <dgm:t>
        <a:bodyPr/>
        <a:lstStyle/>
        <a:p>
          <a:endParaRPr lang="ru-RU"/>
        </a:p>
      </dgm:t>
    </dgm:pt>
    <dgm:pt modelId="{5C517A2C-6852-42A8-84E8-99481BE06273}" type="pres">
      <dgm:prSet presAssocID="{D0BAAB15-B7C5-41DA-9890-F9DDFEB133C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E7504-B56F-4591-ABF2-B5A3F82604DB}" type="pres">
      <dgm:prSet presAssocID="{D0BAAB15-B7C5-41DA-9890-F9DDFEB133C3}" presName="invisiNode" presStyleLbl="node1" presStyleIdx="2" presStyleCnt="4"/>
      <dgm:spPr/>
      <dgm:t>
        <a:bodyPr/>
        <a:lstStyle/>
        <a:p>
          <a:endParaRPr lang="ru-RU"/>
        </a:p>
      </dgm:t>
    </dgm:pt>
    <dgm:pt modelId="{A97E48A2-DD6D-46EA-9C79-7DB2E359EEF8}" type="pres">
      <dgm:prSet presAssocID="{D0BAAB15-B7C5-41DA-9890-F9DDFEB133C3}" presName="imagNode" presStyleLbl="fgImgPlace1" presStyleIdx="2" presStyleCnt="4" custLinFactNeighborX="-1638" custLinFactNeighborY="-18018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F9C88382-5222-43BB-9E4A-7F996858664B}" type="pres">
      <dgm:prSet presAssocID="{594A126B-39BB-4CCE-9428-886E5390E3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333281-9477-49A6-91DF-1CF5B41012A7}" type="pres">
      <dgm:prSet presAssocID="{42993D30-C2D1-48A4-91BC-4E8D294A0B36}" presName="compNode" presStyleCnt="0"/>
      <dgm:spPr/>
      <dgm:t>
        <a:bodyPr/>
        <a:lstStyle/>
        <a:p>
          <a:endParaRPr lang="ru-RU"/>
        </a:p>
      </dgm:t>
    </dgm:pt>
    <dgm:pt modelId="{AC639D44-8271-402F-805E-16CC3DA12C7E}" type="pres">
      <dgm:prSet presAssocID="{42993D30-C2D1-48A4-91BC-4E8D294A0B36}" presName="bkgdShape" presStyleLbl="node1" presStyleIdx="3" presStyleCnt="4"/>
      <dgm:spPr/>
      <dgm:t>
        <a:bodyPr/>
        <a:lstStyle/>
        <a:p>
          <a:endParaRPr lang="ru-RU"/>
        </a:p>
      </dgm:t>
    </dgm:pt>
    <dgm:pt modelId="{CA2F8540-5CB6-4CCC-9258-645E08369F8F}" type="pres">
      <dgm:prSet presAssocID="{42993D30-C2D1-48A4-91BC-4E8D294A0B3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57ED4-F64B-4010-A8B7-158A0BB7DCA2}" type="pres">
      <dgm:prSet presAssocID="{42993D30-C2D1-48A4-91BC-4E8D294A0B36}" presName="invisiNode" presStyleLbl="node1" presStyleIdx="3" presStyleCnt="4"/>
      <dgm:spPr/>
      <dgm:t>
        <a:bodyPr/>
        <a:lstStyle/>
        <a:p>
          <a:endParaRPr lang="ru-RU"/>
        </a:p>
      </dgm:t>
    </dgm:pt>
    <dgm:pt modelId="{2148F410-285A-4DCE-8028-D9CA07917FD6}" type="pres">
      <dgm:prSet presAssocID="{42993D30-C2D1-48A4-91BC-4E8D294A0B36}" presName="imagNode" presStyleLbl="fgImgPlace1" presStyleIdx="3" presStyleCnt="4" custLinFactNeighborX="-6" custLinFactNeighborY="-18018"/>
      <dgm:spPr>
        <a:blipFill>
          <a:blip xmlns:r="http://schemas.openxmlformats.org/officeDocument/2006/relationships" r:embed="rId4">
            <a:extLst/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F9A8F383-0AFB-4FE1-B680-3A977EFD7BBD}" type="presOf" srcId="{E28D6CB6-8B7F-422C-99A6-845CD83FAE53}" destId="{B8AD753C-646D-4271-BC4A-728E5A93B9DC}" srcOrd="1" destOrd="0" presId="urn:microsoft.com/office/officeart/2005/8/layout/hList7#1"/>
    <dgm:cxn modelId="{B5FCDE71-9269-4F2C-95AC-9CE8530339B4}" type="presOf" srcId="{2A42E2D8-1DEB-4F72-9E14-8F1C5CA4B09D}" destId="{10897DD0-4A1F-4DDF-A2DE-F2D6398765F2}" srcOrd="0" destOrd="0" presId="urn:microsoft.com/office/officeart/2005/8/layout/hList7#1"/>
    <dgm:cxn modelId="{6F652E19-C669-473A-B71C-8E8ABE598BDC}" type="presOf" srcId="{13419BAC-8ECF-4A44-9330-03F2A7DF4C5B}" destId="{7F6BD4CF-602E-4726-A58E-3A16C8C97AFE}" srcOrd="1" destOrd="0" presId="urn:microsoft.com/office/officeart/2005/8/layout/hList7#1"/>
    <dgm:cxn modelId="{964A37D6-CB05-4A70-A63D-945B8B54A0B8}" type="presOf" srcId="{767A424A-2BC8-456B-A9D9-0119B3E77565}" destId="{F71209AF-FFA2-4C49-9281-7917D3F9ADB2}" srcOrd="0" destOrd="0" presId="urn:microsoft.com/office/officeart/2005/8/layout/hList7#1"/>
    <dgm:cxn modelId="{2415A379-1334-4951-9018-953613D243D9}" srcId="{2A42E2D8-1DEB-4F72-9E14-8F1C5CA4B09D}" destId="{D0BAAB15-B7C5-41DA-9890-F9DDFEB133C3}" srcOrd="2" destOrd="0" parTransId="{C1A0AD8B-4981-4A62-8DE8-711D0EA682DE}" sibTransId="{594A126B-39BB-4CCE-9428-886E5390E302}"/>
    <dgm:cxn modelId="{7AF61813-C275-4495-981E-F5C65CCB72AB}" type="presOf" srcId="{42993D30-C2D1-48A4-91BC-4E8D294A0B36}" destId="{CA2F8540-5CB6-4CCC-9258-645E08369F8F}" srcOrd="1" destOrd="0" presId="urn:microsoft.com/office/officeart/2005/8/layout/hList7#1"/>
    <dgm:cxn modelId="{54D123BB-1903-47D4-9844-02D3F577FC1F}" srcId="{2A42E2D8-1DEB-4F72-9E14-8F1C5CA4B09D}" destId="{E28D6CB6-8B7F-422C-99A6-845CD83FAE53}" srcOrd="0" destOrd="0" parTransId="{624BA36F-F62C-458F-AA60-6B02526BDC42}" sibTransId="{767A424A-2BC8-456B-A9D9-0119B3E77565}"/>
    <dgm:cxn modelId="{74763241-1F34-4345-AC23-1F3D2AC93E62}" srcId="{2A42E2D8-1DEB-4F72-9E14-8F1C5CA4B09D}" destId="{42993D30-C2D1-48A4-91BC-4E8D294A0B36}" srcOrd="3" destOrd="0" parTransId="{F34C64BB-8F7B-45D7-A06E-FB45ECFB5DA3}" sibTransId="{29752450-9559-4B14-A96A-20D5B1EDD159}"/>
    <dgm:cxn modelId="{56FEB899-2FD4-4A86-BEE9-7285812D5C50}" type="presOf" srcId="{D0BAAB15-B7C5-41DA-9890-F9DDFEB133C3}" destId="{5C517A2C-6852-42A8-84E8-99481BE06273}" srcOrd="1" destOrd="0" presId="urn:microsoft.com/office/officeart/2005/8/layout/hList7#1"/>
    <dgm:cxn modelId="{E2D666EE-2D98-4B53-9F7C-D17A23FEE9C5}" type="presOf" srcId="{D0BAAB15-B7C5-41DA-9890-F9DDFEB133C3}" destId="{EA28A67E-3A98-4D6F-A3A8-BE9F306B4E9D}" srcOrd="0" destOrd="0" presId="urn:microsoft.com/office/officeart/2005/8/layout/hList7#1"/>
    <dgm:cxn modelId="{A44EA3ED-2115-4BB9-843F-50C12CC654BE}" type="presOf" srcId="{B49CA654-283C-4208-83EB-2447A39D3B18}" destId="{DD3D16E0-A2C0-4853-92F6-DBF379453894}" srcOrd="0" destOrd="0" presId="urn:microsoft.com/office/officeart/2005/8/layout/hList7#1"/>
    <dgm:cxn modelId="{75A51401-4EBD-4478-A929-ACA0E9C7781F}" type="presOf" srcId="{594A126B-39BB-4CCE-9428-886E5390E302}" destId="{F9C88382-5222-43BB-9E4A-7F996858664B}" srcOrd="0" destOrd="0" presId="urn:microsoft.com/office/officeart/2005/8/layout/hList7#1"/>
    <dgm:cxn modelId="{D065CC74-16E6-44A3-A799-CC85F974DB75}" srcId="{2A42E2D8-1DEB-4F72-9E14-8F1C5CA4B09D}" destId="{13419BAC-8ECF-4A44-9330-03F2A7DF4C5B}" srcOrd="1" destOrd="0" parTransId="{89E3AB5E-86F3-40F5-A373-F3233DF7F6D0}" sibTransId="{B49CA654-283C-4208-83EB-2447A39D3B18}"/>
    <dgm:cxn modelId="{4028C48C-7C39-45C1-9422-AEDEC2E9638E}" type="presOf" srcId="{42993D30-C2D1-48A4-91BC-4E8D294A0B36}" destId="{AC639D44-8271-402F-805E-16CC3DA12C7E}" srcOrd="0" destOrd="0" presId="urn:microsoft.com/office/officeart/2005/8/layout/hList7#1"/>
    <dgm:cxn modelId="{32BEE057-1549-4E61-86FD-C75874EFDBE2}" type="presOf" srcId="{E28D6CB6-8B7F-422C-99A6-845CD83FAE53}" destId="{318D0471-BF15-49FD-B18E-E908B7FD0FE3}" srcOrd="0" destOrd="0" presId="urn:microsoft.com/office/officeart/2005/8/layout/hList7#1"/>
    <dgm:cxn modelId="{79F9B1EF-B0B9-434B-BD07-CBF434F7BF6C}" type="presOf" srcId="{13419BAC-8ECF-4A44-9330-03F2A7DF4C5B}" destId="{FC214140-6F1B-4652-A49E-4944126B50D7}" srcOrd="0" destOrd="0" presId="urn:microsoft.com/office/officeart/2005/8/layout/hList7#1"/>
    <dgm:cxn modelId="{77634C07-3F09-4BD2-B81E-E959B2EB0B61}" type="presParOf" srcId="{10897DD0-4A1F-4DDF-A2DE-F2D6398765F2}" destId="{EB606167-DF5E-49DA-8CFC-74C1958E4D51}" srcOrd="0" destOrd="0" presId="urn:microsoft.com/office/officeart/2005/8/layout/hList7#1"/>
    <dgm:cxn modelId="{2FCC10D5-9534-43CA-B733-DAFDC43553F2}" type="presParOf" srcId="{10897DD0-4A1F-4DDF-A2DE-F2D6398765F2}" destId="{73DFB042-DEC3-4B33-8253-46C7C7D991DD}" srcOrd="1" destOrd="0" presId="urn:microsoft.com/office/officeart/2005/8/layout/hList7#1"/>
    <dgm:cxn modelId="{93B712BD-6A51-4DF9-899F-C972D555F93A}" type="presParOf" srcId="{73DFB042-DEC3-4B33-8253-46C7C7D991DD}" destId="{CD6718DB-6C09-4BCC-BB28-2963EABD2782}" srcOrd="0" destOrd="0" presId="urn:microsoft.com/office/officeart/2005/8/layout/hList7#1"/>
    <dgm:cxn modelId="{C30E409F-CAD5-44DC-884E-A594F34E22D0}" type="presParOf" srcId="{CD6718DB-6C09-4BCC-BB28-2963EABD2782}" destId="{318D0471-BF15-49FD-B18E-E908B7FD0FE3}" srcOrd="0" destOrd="0" presId="urn:microsoft.com/office/officeart/2005/8/layout/hList7#1"/>
    <dgm:cxn modelId="{0B84A7B3-7EAE-42A0-9CC9-DD6803D6AFEA}" type="presParOf" srcId="{CD6718DB-6C09-4BCC-BB28-2963EABD2782}" destId="{B8AD753C-646D-4271-BC4A-728E5A93B9DC}" srcOrd="1" destOrd="0" presId="urn:microsoft.com/office/officeart/2005/8/layout/hList7#1"/>
    <dgm:cxn modelId="{8D5C18A7-6207-47DC-AC77-771F09801C6D}" type="presParOf" srcId="{CD6718DB-6C09-4BCC-BB28-2963EABD2782}" destId="{384B7DD8-C83D-4B40-9A24-244EA6AFABD1}" srcOrd="2" destOrd="0" presId="urn:microsoft.com/office/officeart/2005/8/layout/hList7#1"/>
    <dgm:cxn modelId="{7798141E-6CC5-4FD8-A69C-4FBAA7CF0DF4}" type="presParOf" srcId="{CD6718DB-6C09-4BCC-BB28-2963EABD2782}" destId="{9455D219-D0C4-4D25-8F34-72FB3FF0E857}" srcOrd="3" destOrd="0" presId="urn:microsoft.com/office/officeart/2005/8/layout/hList7#1"/>
    <dgm:cxn modelId="{1339F711-CC94-4184-BEED-98139C48B558}" type="presParOf" srcId="{73DFB042-DEC3-4B33-8253-46C7C7D991DD}" destId="{F71209AF-FFA2-4C49-9281-7917D3F9ADB2}" srcOrd="1" destOrd="0" presId="urn:microsoft.com/office/officeart/2005/8/layout/hList7#1"/>
    <dgm:cxn modelId="{F2CD4D0F-92C8-4125-B818-3583FFC783AE}" type="presParOf" srcId="{73DFB042-DEC3-4B33-8253-46C7C7D991DD}" destId="{8829D367-9CFD-4700-80F9-56DC5F065CCD}" srcOrd="2" destOrd="0" presId="urn:microsoft.com/office/officeart/2005/8/layout/hList7#1"/>
    <dgm:cxn modelId="{D7E716EA-183D-42AB-95E8-1EB213BFF653}" type="presParOf" srcId="{8829D367-9CFD-4700-80F9-56DC5F065CCD}" destId="{FC214140-6F1B-4652-A49E-4944126B50D7}" srcOrd="0" destOrd="0" presId="urn:microsoft.com/office/officeart/2005/8/layout/hList7#1"/>
    <dgm:cxn modelId="{90E1C006-2E37-4866-A101-1DB168215176}" type="presParOf" srcId="{8829D367-9CFD-4700-80F9-56DC5F065CCD}" destId="{7F6BD4CF-602E-4726-A58E-3A16C8C97AFE}" srcOrd="1" destOrd="0" presId="urn:microsoft.com/office/officeart/2005/8/layout/hList7#1"/>
    <dgm:cxn modelId="{79AE979A-C369-4D7E-9AF0-436530AEB410}" type="presParOf" srcId="{8829D367-9CFD-4700-80F9-56DC5F065CCD}" destId="{7A1BC0E0-3E70-4A54-8B17-20DF9A72B84A}" srcOrd="2" destOrd="0" presId="urn:microsoft.com/office/officeart/2005/8/layout/hList7#1"/>
    <dgm:cxn modelId="{D3F1AF12-ED8F-4587-947C-BB092871E69B}" type="presParOf" srcId="{8829D367-9CFD-4700-80F9-56DC5F065CCD}" destId="{10C00373-BF3D-4485-B891-87F2B16114C3}" srcOrd="3" destOrd="0" presId="urn:microsoft.com/office/officeart/2005/8/layout/hList7#1"/>
    <dgm:cxn modelId="{08843141-9D00-4849-802A-80AA45FE9D91}" type="presParOf" srcId="{73DFB042-DEC3-4B33-8253-46C7C7D991DD}" destId="{DD3D16E0-A2C0-4853-92F6-DBF379453894}" srcOrd="3" destOrd="0" presId="urn:microsoft.com/office/officeart/2005/8/layout/hList7#1"/>
    <dgm:cxn modelId="{9A3EDB3B-4A8B-4655-888C-F88FFF4BD4F5}" type="presParOf" srcId="{73DFB042-DEC3-4B33-8253-46C7C7D991DD}" destId="{49F19FCA-2DCB-4E4F-85BB-126D6A147E7D}" srcOrd="4" destOrd="0" presId="urn:microsoft.com/office/officeart/2005/8/layout/hList7#1"/>
    <dgm:cxn modelId="{70EC3968-7617-4855-9C02-1ECAAB716427}" type="presParOf" srcId="{49F19FCA-2DCB-4E4F-85BB-126D6A147E7D}" destId="{EA28A67E-3A98-4D6F-A3A8-BE9F306B4E9D}" srcOrd="0" destOrd="0" presId="urn:microsoft.com/office/officeart/2005/8/layout/hList7#1"/>
    <dgm:cxn modelId="{826EDBCE-6041-4F8E-B888-B6A5E7A0A208}" type="presParOf" srcId="{49F19FCA-2DCB-4E4F-85BB-126D6A147E7D}" destId="{5C517A2C-6852-42A8-84E8-99481BE06273}" srcOrd="1" destOrd="0" presId="urn:microsoft.com/office/officeart/2005/8/layout/hList7#1"/>
    <dgm:cxn modelId="{169B6803-B89E-43AF-B1D1-4F43EAFD191C}" type="presParOf" srcId="{49F19FCA-2DCB-4E4F-85BB-126D6A147E7D}" destId="{320E7504-B56F-4591-ABF2-B5A3F82604DB}" srcOrd="2" destOrd="0" presId="urn:microsoft.com/office/officeart/2005/8/layout/hList7#1"/>
    <dgm:cxn modelId="{5E434854-6ABB-4A99-9369-8C358049F6A5}" type="presParOf" srcId="{49F19FCA-2DCB-4E4F-85BB-126D6A147E7D}" destId="{A97E48A2-DD6D-46EA-9C79-7DB2E359EEF8}" srcOrd="3" destOrd="0" presId="urn:microsoft.com/office/officeart/2005/8/layout/hList7#1"/>
    <dgm:cxn modelId="{C0DAB62B-535E-4346-AAE2-0469B950C2BD}" type="presParOf" srcId="{73DFB042-DEC3-4B33-8253-46C7C7D991DD}" destId="{F9C88382-5222-43BB-9E4A-7F996858664B}" srcOrd="5" destOrd="0" presId="urn:microsoft.com/office/officeart/2005/8/layout/hList7#1"/>
    <dgm:cxn modelId="{84BED9D7-184D-4610-AC28-B918A89095BB}" type="presParOf" srcId="{73DFB042-DEC3-4B33-8253-46C7C7D991DD}" destId="{A2333281-9477-49A6-91DF-1CF5B41012A7}" srcOrd="6" destOrd="0" presId="urn:microsoft.com/office/officeart/2005/8/layout/hList7#1"/>
    <dgm:cxn modelId="{789FBF6C-B658-4DE9-8C1D-DC313C242554}" type="presParOf" srcId="{A2333281-9477-49A6-91DF-1CF5B41012A7}" destId="{AC639D44-8271-402F-805E-16CC3DA12C7E}" srcOrd="0" destOrd="0" presId="urn:microsoft.com/office/officeart/2005/8/layout/hList7#1"/>
    <dgm:cxn modelId="{F392B4B9-9B12-4B45-B20E-67BBD4B20444}" type="presParOf" srcId="{A2333281-9477-49A6-91DF-1CF5B41012A7}" destId="{CA2F8540-5CB6-4CCC-9258-645E08369F8F}" srcOrd="1" destOrd="0" presId="urn:microsoft.com/office/officeart/2005/8/layout/hList7#1"/>
    <dgm:cxn modelId="{693F9B01-2315-48FC-8BCA-855D4CF201EE}" type="presParOf" srcId="{A2333281-9477-49A6-91DF-1CF5B41012A7}" destId="{C6157ED4-F64B-4010-A8B7-158A0BB7DCA2}" srcOrd="2" destOrd="0" presId="urn:microsoft.com/office/officeart/2005/8/layout/hList7#1"/>
    <dgm:cxn modelId="{F5CF6EA2-5B7D-4343-A9D2-44FEE622DD2D}" type="presParOf" srcId="{A2333281-9477-49A6-91DF-1CF5B41012A7}" destId="{2148F410-285A-4DCE-8028-D9CA07917FD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D019A-8AA1-4852-8104-CB872ACFA1B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C2A9F8-7B50-4EFD-B8AA-948FC25D4C07}">
      <dgm:prSet phldrT="[Текст]" custT="1"/>
      <dgm:spPr/>
      <dgm:t>
        <a:bodyPr/>
        <a:lstStyle/>
        <a:p>
          <a:r>
            <a:rPr lang="ru-RU" sz="1800" b="0" dirty="0" smtClean="0"/>
            <a:t>ВЫВОД ИМУЩЕСТВА</a:t>
          </a:r>
          <a:endParaRPr lang="ru-RU" sz="1800" b="0" dirty="0"/>
        </a:p>
      </dgm:t>
    </dgm:pt>
    <dgm:pt modelId="{A17FA305-6959-4FED-BDA6-5FB0FEEAC4B4}" type="parTrans" cxnId="{FB02FFCC-2D9E-4E53-8758-87CE743F4A6D}">
      <dgm:prSet/>
      <dgm:spPr/>
      <dgm:t>
        <a:bodyPr/>
        <a:lstStyle/>
        <a:p>
          <a:endParaRPr lang="ru-RU"/>
        </a:p>
      </dgm:t>
    </dgm:pt>
    <dgm:pt modelId="{7A337AF8-EEAA-4BED-A452-39FA1CCB8949}" type="sibTrans" cxnId="{FB02FFCC-2D9E-4E53-8758-87CE743F4A6D}">
      <dgm:prSet/>
      <dgm:spPr/>
      <dgm:t>
        <a:bodyPr/>
        <a:lstStyle/>
        <a:p>
          <a:endParaRPr lang="ru-RU"/>
        </a:p>
      </dgm:t>
    </dgm:pt>
    <dgm:pt modelId="{936BC6D2-1D18-4031-8B33-7E94ED3ADE13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</a:pPr>
          <a:r>
            <a:rPr lang="ru-RU" sz="1600" b="1" dirty="0" smtClean="0"/>
            <a:t>отчуждение имущества</a:t>
          </a:r>
          <a:endParaRPr lang="ru-RU" sz="1600" b="1" dirty="0"/>
        </a:p>
      </dgm:t>
    </dgm:pt>
    <dgm:pt modelId="{69463A7F-0B70-4843-971C-475368CBBCCA}" type="parTrans" cxnId="{C4C0A8DB-6F57-4110-A62A-70DE689B7EA9}">
      <dgm:prSet/>
      <dgm:spPr/>
      <dgm:t>
        <a:bodyPr/>
        <a:lstStyle/>
        <a:p>
          <a:endParaRPr lang="ru-RU"/>
        </a:p>
      </dgm:t>
    </dgm:pt>
    <dgm:pt modelId="{A343ECC1-A630-4433-97B0-E2CDC8168BDE}" type="sibTrans" cxnId="{C4C0A8DB-6F57-4110-A62A-70DE689B7EA9}">
      <dgm:prSet/>
      <dgm:spPr/>
      <dgm:t>
        <a:bodyPr/>
        <a:lstStyle/>
        <a:p>
          <a:endParaRPr lang="ru-RU"/>
        </a:p>
      </dgm:t>
    </dgm:pt>
    <dgm:pt modelId="{32E4CF4D-171C-4C8D-A492-A4597808E490}">
      <dgm:prSet phldrT="[Текст]" custT="1"/>
      <dgm:spPr/>
      <dgm:t>
        <a:bodyPr/>
        <a:lstStyle/>
        <a:p>
          <a:r>
            <a:rPr lang="ru-RU" sz="1800" b="0" dirty="0" smtClean="0"/>
            <a:t>«ДРУЖЕСТВЕННЫЙ КРЕДИТОР»</a:t>
          </a:r>
          <a:endParaRPr lang="ru-RU" sz="1800" b="0" dirty="0"/>
        </a:p>
      </dgm:t>
    </dgm:pt>
    <dgm:pt modelId="{BEE0007D-5404-45AB-83DC-4B90B2DA99B6}" type="parTrans" cxnId="{9BDA80B4-4B8D-4795-BAC8-5326E00B3693}">
      <dgm:prSet/>
      <dgm:spPr/>
      <dgm:t>
        <a:bodyPr/>
        <a:lstStyle/>
        <a:p>
          <a:endParaRPr lang="ru-RU"/>
        </a:p>
      </dgm:t>
    </dgm:pt>
    <dgm:pt modelId="{B90B1311-744A-4E07-B253-EDB779EF7588}" type="sibTrans" cxnId="{9BDA80B4-4B8D-4795-BAC8-5326E00B3693}">
      <dgm:prSet/>
      <dgm:spPr/>
      <dgm:t>
        <a:bodyPr/>
        <a:lstStyle/>
        <a:p>
          <a:endParaRPr lang="ru-RU"/>
        </a:p>
      </dgm:t>
    </dgm:pt>
    <dgm:pt modelId="{F030891D-36DE-4179-8D81-81CF368D1B86}">
      <dgm:prSet phldrT="[Текст]" custT="1"/>
      <dgm:spPr/>
      <dgm:t>
        <a:bodyPr/>
        <a:lstStyle/>
        <a:p>
          <a:pPr algn="l">
            <a:spcAft>
              <a:spcPct val="15000"/>
            </a:spcAft>
          </a:pPr>
          <a:r>
            <a:rPr lang="ru-RU" sz="1600" b="1" dirty="0" smtClean="0"/>
            <a:t>Наращивание фиктивной (мнимой) кредиторской задолженности</a:t>
          </a:r>
          <a:endParaRPr lang="ru-RU" sz="1600" b="1" dirty="0"/>
        </a:p>
      </dgm:t>
    </dgm:pt>
    <dgm:pt modelId="{130D1132-D92D-4816-8747-9E265DE3A30C}" type="parTrans" cxnId="{FF59CE4F-814A-49BC-8E06-49E4A665B85F}">
      <dgm:prSet/>
      <dgm:spPr/>
      <dgm:t>
        <a:bodyPr/>
        <a:lstStyle/>
        <a:p>
          <a:endParaRPr lang="ru-RU"/>
        </a:p>
      </dgm:t>
    </dgm:pt>
    <dgm:pt modelId="{BA51E6FA-5305-476E-8E29-D167A7FB899A}" type="sibTrans" cxnId="{FF59CE4F-814A-49BC-8E06-49E4A665B85F}">
      <dgm:prSet/>
      <dgm:spPr/>
      <dgm:t>
        <a:bodyPr/>
        <a:lstStyle/>
        <a:p>
          <a:endParaRPr lang="ru-RU"/>
        </a:p>
      </dgm:t>
    </dgm:pt>
    <dgm:pt modelId="{1201EB34-1D5E-4E07-ADAD-C073F5A7A1AA}">
      <dgm:prSet phldrT="[Текст]" custT="1"/>
      <dgm:spPr/>
      <dgm:t>
        <a:bodyPr/>
        <a:lstStyle/>
        <a:p>
          <a:r>
            <a:rPr lang="ru-RU" sz="1800" b="0" dirty="0" smtClean="0"/>
            <a:t>УКЛОНЕНИЕ ОТ ОТВЕТСТВЕННОСТИ</a:t>
          </a:r>
          <a:endParaRPr lang="ru-RU" sz="1800" b="0" dirty="0"/>
        </a:p>
      </dgm:t>
    </dgm:pt>
    <dgm:pt modelId="{735570E1-D858-4480-ADDB-304DE963E8E2}" type="parTrans" cxnId="{A7A64E58-4912-4A87-B589-8E31FC4042A7}">
      <dgm:prSet/>
      <dgm:spPr/>
      <dgm:t>
        <a:bodyPr/>
        <a:lstStyle/>
        <a:p>
          <a:endParaRPr lang="ru-RU"/>
        </a:p>
      </dgm:t>
    </dgm:pt>
    <dgm:pt modelId="{CDDC3902-0F41-4D64-BB14-70E9206394B5}" type="sibTrans" cxnId="{A7A64E58-4912-4A87-B589-8E31FC4042A7}">
      <dgm:prSet/>
      <dgm:spPr/>
      <dgm:t>
        <a:bodyPr/>
        <a:lstStyle/>
        <a:p>
          <a:endParaRPr lang="ru-RU"/>
        </a:p>
      </dgm:t>
    </dgm:pt>
    <dgm:pt modelId="{88990FED-1859-441C-91CE-BAB888953207}">
      <dgm:prSet phldrT="[Текст]" custT="1"/>
      <dgm:spPr/>
      <dgm:t>
        <a:bodyPr/>
        <a:lstStyle/>
        <a:p>
          <a:pPr algn="l"/>
          <a:r>
            <a:rPr lang="ru-RU" sz="1600" b="1" smtClean="0"/>
            <a:t>ликвидация /фиктивная </a:t>
          </a:r>
          <a:r>
            <a:rPr lang="ru-RU" sz="1600" b="1" dirty="0" smtClean="0"/>
            <a:t>реорганизация</a:t>
          </a:r>
          <a:endParaRPr lang="ru-RU" sz="1600" b="1" dirty="0"/>
        </a:p>
      </dgm:t>
    </dgm:pt>
    <dgm:pt modelId="{DA7F3A63-E5EB-4983-8C1F-3A226318ACD8}" type="parTrans" cxnId="{3A16FA6C-1A77-44E2-B199-EAC22B195372}">
      <dgm:prSet/>
      <dgm:spPr/>
      <dgm:t>
        <a:bodyPr/>
        <a:lstStyle/>
        <a:p>
          <a:endParaRPr lang="ru-RU"/>
        </a:p>
      </dgm:t>
    </dgm:pt>
    <dgm:pt modelId="{0191D7B7-4033-4763-9A60-8DC953510F7A}" type="sibTrans" cxnId="{3A16FA6C-1A77-44E2-B199-EAC22B195372}">
      <dgm:prSet/>
      <dgm:spPr/>
      <dgm:t>
        <a:bodyPr/>
        <a:lstStyle/>
        <a:p>
          <a:endParaRPr lang="ru-RU"/>
        </a:p>
      </dgm:t>
    </dgm:pt>
    <dgm:pt modelId="{464F9572-AB78-4C1F-B5F1-4241D49F214F}">
      <dgm:prSet phldrT="[Текст]" custT="1"/>
      <dgm:spPr/>
      <dgm:t>
        <a:bodyPr/>
        <a:lstStyle/>
        <a:p>
          <a:pPr algn="l">
            <a:spcBef>
              <a:spcPts val="600"/>
            </a:spcBef>
            <a:spcAft>
              <a:spcPct val="15000"/>
            </a:spcAft>
          </a:pPr>
          <a:r>
            <a:rPr lang="ru-RU" sz="1600" b="1" dirty="0" smtClean="0"/>
            <a:t>расчеты через третьих лиц</a:t>
          </a:r>
          <a:endParaRPr lang="ru-RU" sz="1600" b="1" dirty="0"/>
        </a:p>
      </dgm:t>
    </dgm:pt>
    <dgm:pt modelId="{CAE57046-A2F3-4963-BD1E-F7EAED02F4F2}" type="parTrans" cxnId="{50F30D82-A46F-4770-B338-26A7042E1526}">
      <dgm:prSet/>
      <dgm:spPr/>
      <dgm:t>
        <a:bodyPr/>
        <a:lstStyle/>
        <a:p>
          <a:endParaRPr lang="ru-RU"/>
        </a:p>
      </dgm:t>
    </dgm:pt>
    <dgm:pt modelId="{E6CB7D61-6785-4CB8-84C0-4BF4E80C1A6C}" type="sibTrans" cxnId="{50F30D82-A46F-4770-B338-26A7042E1526}">
      <dgm:prSet/>
      <dgm:spPr/>
      <dgm:t>
        <a:bodyPr/>
        <a:lstStyle/>
        <a:p>
          <a:endParaRPr lang="ru-RU"/>
        </a:p>
      </dgm:t>
    </dgm:pt>
    <dgm:pt modelId="{4CABED09-249B-4A8F-ADC2-0E07233EA82C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</a:pPr>
          <a:r>
            <a:rPr lang="ru-RU" sz="1600" b="1" dirty="0" smtClean="0"/>
            <a:t>уменьшение дебиторской задолженности</a:t>
          </a:r>
          <a:endParaRPr lang="ru-RU" sz="1600" b="1" dirty="0"/>
        </a:p>
      </dgm:t>
    </dgm:pt>
    <dgm:pt modelId="{CA567601-F057-4B82-AD1F-384ECF9BFE10}" type="parTrans" cxnId="{922815A1-E098-464F-99CB-C7C6F6D935AC}">
      <dgm:prSet/>
      <dgm:spPr/>
      <dgm:t>
        <a:bodyPr/>
        <a:lstStyle/>
        <a:p>
          <a:endParaRPr lang="ru-RU"/>
        </a:p>
      </dgm:t>
    </dgm:pt>
    <dgm:pt modelId="{23D5F73E-A985-4F96-83DA-727A0F38422E}" type="sibTrans" cxnId="{922815A1-E098-464F-99CB-C7C6F6D935AC}">
      <dgm:prSet/>
      <dgm:spPr/>
      <dgm:t>
        <a:bodyPr/>
        <a:lstStyle/>
        <a:p>
          <a:endParaRPr lang="ru-RU"/>
        </a:p>
      </dgm:t>
    </dgm:pt>
    <dgm:pt modelId="{7302B73A-6C3F-4FB4-9D61-83FE1F0F796A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</a:pPr>
          <a:r>
            <a:rPr lang="ru-RU" sz="1600" b="1" dirty="0" smtClean="0"/>
            <a:t>замена ликвидных активов на неликвидные (вывод денег через сделки)</a:t>
          </a:r>
          <a:endParaRPr lang="ru-RU" sz="1600" b="1" dirty="0"/>
        </a:p>
      </dgm:t>
    </dgm:pt>
    <dgm:pt modelId="{A81AA472-C6BC-4A30-9D96-B39FDF9FF928}" type="parTrans" cxnId="{3791D93C-0E19-438C-8C72-7E4E0C65ABD9}">
      <dgm:prSet/>
      <dgm:spPr/>
      <dgm:t>
        <a:bodyPr/>
        <a:lstStyle/>
        <a:p>
          <a:endParaRPr lang="ru-RU"/>
        </a:p>
      </dgm:t>
    </dgm:pt>
    <dgm:pt modelId="{454F71D8-CC55-4C47-AD2B-0D10CC240DFD}" type="sibTrans" cxnId="{3791D93C-0E19-438C-8C72-7E4E0C65ABD9}">
      <dgm:prSet/>
      <dgm:spPr/>
      <dgm:t>
        <a:bodyPr/>
        <a:lstStyle/>
        <a:p>
          <a:endParaRPr lang="ru-RU"/>
        </a:p>
      </dgm:t>
    </dgm:pt>
    <dgm:pt modelId="{27A9F4F8-4523-4A73-BD87-B5ED899F25DC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ts val="600"/>
            </a:spcAft>
          </a:pPr>
          <a:r>
            <a:rPr lang="ru-RU" sz="1600" b="1" dirty="0" smtClean="0"/>
            <a:t>преимущественное удовлетворение требований кредиторов</a:t>
          </a:r>
          <a:endParaRPr lang="ru-RU" sz="1600" b="1" dirty="0"/>
        </a:p>
      </dgm:t>
    </dgm:pt>
    <dgm:pt modelId="{D9A41650-F7C4-4F10-83FF-33BA5A442D8A}" type="parTrans" cxnId="{FD9DE9BA-82C5-4F31-98BB-DD73256A1A54}">
      <dgm:prSet/>
      <dgm:spPr/>
      <dgm:t>
        <a:bodyPr/>
        <a:lstStyle/>
        <a:p>
          <a:endParaRPr lang="ru-RU"/>
        </a:p>
      </dgm:t>
    </dgm:pt>
    <dgm:pt modelId="{5C2D580F-3327-47FC-85E6-7EAB56CD8B74}" type="sibTrans" cxnId="{FD9DE9BA-82C5-4F31-98BB-DD73256A1A54}">
      <dgm:prSet/>
      <dgm:spPr/>
      <dgm:t>
        <a:bodyPr/>
        <a:lstStyle/>
        <a:p>
          <a:endParaRPr lang="ru-RU"/>
        </a:p>
      </dgm:t>
    </dgm:pt>
    <dgm:pt modelId="{6EFDB8DE-BB75-45BE-8D8D-439D12CE80A2}">
      <dgm:prSet phldrT="[Текст]" custT="1"/>
      <dgm:spPr/>
      <dgm:t>
        <a:bodyPr/>
        <a:lstStyle/>
        <a:p>
          <a:pPr algn="l">
            <a:spcBef>
              <a:spcPct val="0"/>
            </a:spcBef>
            <a:spcAft>
              <a:spcPct val="15000"/>
            </a:spcAft>
          </a:pPr>
          <a:r>
            <a:rPr lang="ru-RU" sz="1600" b="1" dirty="0" smtClean="0"/>
            <a:t>формирование Центра прибыли на третьем лице</a:t>
          </a:r>
          <a:endParaRPr lang="ru-RU" sz="1600" b="1" dirty="0"/>
        </a:p>
      </dgm:t>
    </dgm:pt>
    <dgm:pt modelId="{BA756D00-A4B0-4A03-9938-A05975072C88}" type="parTrans" cxnId="{746DB5AC-C8CE-492C-A0DD-EB400FF3E081}">
      <dgm:prSet/>
      <dgm:spPr/>
      <dgm:t>
        <a:bodyPr/>
        <a:lstStyle/>
        <a:p>
          <a:endParaRPr lang="ru-RU"/>
        </a:p>
      </dgm:t>
    </dgm:pt>
    <dgm:pt modelId="{B92C56A5-A750-40D0-9A9A-C1351E26A5EC}" type="sibTrans" cxnId="{746DB5AC-C8CE-492C-A0DD-EB400FF3E081}">
      <dgm:prSet/>
      <dgm:spPr/>
      <dgm:t>
        <a:bodyPr/>
        <a:lstStyle/>
        <a:p>
          <a:endParaRPr lang="ru-RU"/>
        </a:p>
      </dgm:t>
    </dgm:pt>
    <dgm:pt modelId="{2F06BC3E-D215-4B83-8A8D-A5FB9A085AA6}">
      <dgm:prSet phldrT="[Текст]" custT="1"/>
      <dgm:spPr/>
      <dgm:t>
        <a:bodyPr/>
        <a:lstStyle/>
        <a:p>
          <a:pPr algn="l"/>
          <a:r>
            <a:rPr lang="ru-RU" sz="1600" b="1" dirty="0" smtClean="0"/>
            <a:t>миграция</a:t>
          </a:r>
          <a:endParaRPr lang="ru-RU" sz="1600" b="1" dirty="0"/>
        </a:p>
      </dgm:t>
    </dgm:pt>
    <dgm:pt modelId="{F320318B-620B-467D-ADA8-1FE7FC947919}" type="parTrans" cxnId="{A4E3F695-E634-4BFF-AF67-EF7C45EAABBA}">
      <dgm:prSet/>
      <dgm:spPr/>
      <dgm:t>
        <a:bodyPr/>
        <a:lstStyle/>
        <a:p>
          <a:endParaRPr lang="ru-RU"/>
        </a:p>
      </dgm:t>
    </dgm:pt>
    <dgm:pt modelId="{D6F8BDA5-D68B-49C5-A985-8238E2F50BF0}" type="sibTrans" cxnId="{A4E3F695-E634-4BFF-AF67-EF7C45EAABBA}">
      <dgm:prSet/>
      <dgm:spPr/>
      <dgm:t>
        <a:bodyPr/>
        <a:lstStyle/>
        <a:p>
          <a:endParaRPr lang="ru-RU"/>
        </a:p>
      </dgm:t>
    </dgm:pt>
    <dgm:pt modelId="{5B25D89A-03FD-4866-811A-06EB61DA9C24}">
      <dgm:prSet phldrT="[Текст]" custT="1"/>
      <dgm:spPr/>
      <dgm:t>
        <a:bodyPr/>
        <a:lstStyle/>
        <a:p>
          <a:pPr algn="l"/>
          <a:r>
            <a:rPr lang="ru-RU" sz="1600" b="1" dirty="0" smtClean="0"/>
            <a:t>нарушения НК РФ, установленные в ходе мероприятий налогового контроля</a:t>
          </a:r>
          <a:endParaRPr lang="ru-RU" sz="1600" b="1" dirty="0"/>
        </a:p>
      </dgm:t>
    </dgm:pt>
    <dgm:pt modelId="{561D6F61-5445-4A95-BDAA-E6F90229DB48}" type="parTrans" cxnId="{D4E46857-15EC-4904-A038-D2664D8DD383}">
      <dgm:prSet/>
      <dgm:spPr/>
      <dgm:t>
        <a:bodyPr/>
        <a:lstStyle/>
        <a:p>
          <a:endParaRPr lang="ru-RU"/>
        </a:p>
      </dgm:t>
    </dgm:pt>
    <dgm:pt modelId="{E7A7CBAF-CDC9-4AE3-BC2D-A769CEF34148}" type="sibTrans" cxnId="{D4E46857-15EC-4904-A038-D2664D8DD383}">
      <dgm:prSet/>
      <dgm:spPr/>
      <dgm:t>
        <a:bodyPr/>
        <a:lstStyle/>
        <a:p>
          <a:endParaRPr lang="ru-RU"/>
        </a:p>
      </dgm:t>
    </dgm:pt>
    <dgm:pt modelId="{9CF69F1E-28D4-467E-966F-1CAAA603DD2B}">
      <dgm:prSet phldrT="[Текст]" custT="1"/>
      <dgm:spPr/>
      <dgm:t>
        <a:bodyPr/>
        <a:lstStyle/>
        <a:p>
          <a:pPr algn="l"/>
          <a:r>
            <a:rPr lang="ru-RU" sz="1600" b="1" dirty="0" smtClean="0"/>
            <a:t>замена ответственных лиц на номинальных</a:t>
          </a:r>
          <a:endParaRPr lang="ru-RU" sz="1600" b="1" dirty="0"/>
        </a:p>
      </dgm:t>
    </dgm:pt>
    <dgm:pt modelId="{CED1B29D-35D5-4871-88A5-EDB1BDE2A220}" type="parTrans" cxnId="{D67E6A78-E9E0-4B41-8880-D2FFCF2F9BCA}">
      <dgm:prSet/>
      <dgm:spPr/>
      <dgm:t>
        <a:bodyPr/>
        <a:lstStyle/>
        <a:p>
          <a:endParaRPr lang="ru-RU"/>
        </a:p>
      </dgm:t>
    </dgm:pt>
    <dgm:pt modelId="{851950D1-A0D2-4704-97B5-A82CC5449395}" type="sibTrans" cxnId="{D67E6A78-E9E0-4B41-8880-D2FFCF2F9BCA}">
      <dgm:prSet/>
      <dgm:spPr/>
      <dgm:t>
        <a:bodyPr/>
        <a:lstStyle/>
        <a:p>
          <a:endParaRPr lang="ru-RU"/>
        </a:p>
      </dgm:t>
    </dgm:pt>
    <dgm:pt modelId="{A7192E2E-4C54-4B7F-99B4-FF794946A9F6}">
      <dgm:prSet phldrT="[Текст]" custT="1"/>
      <dgm:spPr/>
      <dgm:t>
        <a:bodyPr/>
        <a:lstStyle/>
        <a:p>
          <a:pPr algn="l">
            <a:spcAft>
              <a:spcPts val="600"/>
            </a:spcAft>
          </a:pPr>
          <a:r>
            <a:rPr lang="ru-RU" sz="1600" b="1" dirty="0" smtClean="0"/>
            <a:t>Искусственное обременение имущества (фальсификация залоговой стоимости)</a:t>
          </a:r>
          <a:endParaRPr lang="ru-RU" sz="1600" b="1" dirty="0"/>
        </a:p>
      </dgm:t>
    </dgm:pt>
    <dgm:pt modelId="{2F12D59A-33F4-4ABE-B3E5-30C701EED483}" type="parTrans" cxnId="{9C85F472-F22A-4428-886D-DB793D036698}">
      <dgm:prSet/>
      <dgm:spPr/>
      <dgm:t>
        <a:bodyPr/>
        <a:lstStyle/>
        <a:p>
          <a:endParaRPr lang="ru-RU"/>
        </a:p>
      </dgm:t>
    </dgm:pt>
    <dgm:pt modelId="{F5E1ABB6-AFC6-40FD-B570-AABC565CCEBC}" type="sibTrans" cxnId="{9C85F472-F22A-4428-886D-DB793D036698}">
      <dgm:prSet/>
      <dgm:spPr/>
      <dgm:t>
        <a:bodyPr/>
        <a:lstStyle/>
        <a:p>
          <a:endParaRPr lang="ru-RU"/>
        </a:p>
      </dgm:t>
    </dgm:pt>
    <dgm:pt modelId="{13AAF562-374B-40D8-88A1-0C2B50FDFDE7}" type="pres">
      <dgm:prSet presAssocID="{044D019A-8AA1-4852-8104-CB872ACFA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CDB5BB-2317-45DA-B047-3174AE8BEE0E}" type="pres">
      <dgm:prSet presAssocID="{20C2A9F8-7B50-4EFD-B8AA-948FC25D4C07}" presName="composite" presStyleCnt="0"/>
      <dgm:spPr/>
    </dgm:pt>
    <dgm:pt modelId="{174B3800-F3A9-486F-998E-2D3BB7ECA06B}" type="pres">
      <dgm:prSet presAssocID="{20C2A9F8-7B50-4EFD-B8AA-948FC25D4C07}" presName="parTx" presStyleLbl="alignNode1" presStyleIdx="0" presStyleCnt="3" custScaleX="125626" custLinFactNeighborX="546" custLinFactNeighborY="1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5A0E9-C5F3-4F12-95EC-88FD0121D646}" type="pres">
      <dgm:prSet presAssocID="{20C2A9F8-7B50-4EFD-B8AA-948FC25D4C07}" presName="desTx" presStyleLbl="alignAccFollowNode1" presStyleIdx="0" presStyleCnt="3" custScaleX="127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9CB54-FA15-4E47-82BF-572362264E9A}" type="pres">
      <dgm:prSet presAssocID="{7A337AF8-EEAA-4BED-A452-39FA1CCB8949}" presName="space" presStyleCnt="0"/>
      <dgm:spPr/>
    </dgm:pt>
    <dgm:pt modelId="{0FD6F282-6ADD-46C5-800E-80B61B0DAEBE}" type="pres">
      <dgm:prSet presAssocID="{32E4CF4D-171C-4C8D-A492-A4597808E490}" presName="composite" presStyleCnt="0"/>
      <dgm:spPr/>
    </dgm:pt>
    <dgm:pt modelId="{83C2A21B-29F1-4CEA-89D9-DC47FED25973}" type="pres">
      <dgm:prSet presAssocID="{32E4CF4D-171C-4C8D-A492-A4597808E4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2512B-ABD4-4FAF-AA55-88AEED4777A6}" type="pres">
      <dgm:prSet presAssocID="{32E4CF4D-171C-4C8D-A492-A4597808E49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A18C1-A525-47DF-8758-6E806FE621D7}" type="pres">
      <dgm:prSet presAssocID="{B90B1311-744A-4E07-B253-EDB779EF7588}" presName="space" presStyleCnt="0"/>
      <dgm:spPr/>
    </dgm:pt>
    <dgm:pt modelId="{AF79A0D6-0DFC-474C-A39D-38C08C847F94}" type="pres">
      <dgm:prSet presAssocID="{1201EB34-1D5E-4E07-ADAD-C073F5A7A1AA}" presName="composite" presStyleCnt="0"/>
      <dgm:spPr/>
    </dgm:pt>
    <dgm:pt modelId="{9C370019-5058-40F7-98A9-E36C1D1EDA23}" type="pres">
      <dgm:prSet presAssocID="{1201EB34-1D5E-4E07-ADAD-C073F5A7A1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40E97-E7D0-4130-BAE2-6464DCA8B04C}" type="pres">
      <dgm:prSet presAssocID="{1201EB34-1D5E-4E07-ADAD-C073F5A7A1A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E6A78-E9E0-4B41-8880-D2FFCF2F9BCA}" srcId="{1201EB34-1D5E-4E07-ADAD-C073F5A7A1AA}" destId="{9CF69F1E-28D4-467E-966F-1CAAA603DD2B}" srcOrd="2" destOrd="0" parTransId="{CED1B29D-35D5-4871-88A5-EDB1BDE2A220}" sibTransId="{851950D1-A0D2-4704-97B5-A82CC5449395}"/>
    <dgm:cxn modelId="{D4E46857-15EC-4904-A038-D2664D8DD383}" srcId="{1201EB34-1D5E-4E07-ADAD-C073F5A7A1AA}" destId="{5B25D89A-03FD-4866-811A-06EB61DA9C24}" srcOrd="3" destOrd="0" parTransId="{561D6F61-5445-4A95-BDAA-E6F90229DB48}" sibTransId="{E7A7CBAF-CDC9-4AE3-BC2D-A769CEF34148}"/>
    <dgm:cxn modelId="{FD9DE9BA-82C5-4F31-98BB-DD73256A1A54}" srcId="{20C2A9F8-7B50-4EFD-B8AA-948FC25D4C07}" destId="{27A9F4F8-4523-4A73-BD87-B5ED899F25DC}" srcOrd="5" destOrd="0" parTransId="{D9A41650-F7C4-4F10-83FF-33BA5A442D8A}" sibTransId="{5C2D580F-3327-47FC-85E6-7EAB56CD8B74}"/>
    <dgm:cxn modelId="{C4C0A8DB-6F57-4110-A62A-70DE689B7EA9}" srcId="{20C2A9F8-7B50-4EFD-B8AA-948FC25D4C07}" destId="{936BC6D2-1D18-4031-8B33-7E94ED3ADE13}" srcOrd="1" destOrd="0" parTransId="{69463A7F-0B70-4843-971C-475368CBBCCA}" sibTransId="{A343ECC1-A630-4433-97B0-E2CDC8168BDE}"/>
    <dgm:cxn modelId="{4FFDC1D1-822F-4808-BA23-0F9AC079B8FA}" type="presOf" srcId="{936BC6D2-1D18-4031-8B33-7E94ED3ADE13}" destId="{B125A0E9-C5F3-4F12-95EC-88FD0121D646}" srcOrd="0" destOrd="1" presId="urn:microsoft.com/office/officeart/2005/8/layout/hList1"/>
    <dgm:cxn modelId="{1B97C565-5C87-44AA-BA7A-D6700D327854}" type="presOf" srcId="{464F9572-AB78-4C1F-B5F1-4241D49F214F}" destId="{B125A0E9-C5F3-4F12-95EC-88FD0121D646}" srcOrd="0" destOrd="2" presId="urn:microsoft.com/office/officeart/2005/8/layout/hList1"/>
    <dgm:cxn modelId="{1E9A194C-5B75-4990-9D60-7CAF46B51146}" type="presOf" srcId="{A7192E2E-4C54-4B7F-99B4-FF794946A9F6}" destId="{BEE2512B-ABD4-4FAF-AA55-88AEED4777A6}" srcOrd="0" destOrd="1" presId="urn:microsoft.com/office/officeart/2005/8/layout/hList1"/>
    <dgm:cxn modelId="{3A16FA6C-1A77-44E2-B199-EAC22B195372}" srcId="{1201EB34-1D5E-4E07-ADAD-C073F5A7A1AA}" destId="{88990FED-1859-441C-91CE-BAB888953207}" srcOrd="0" destOrd="0" parTransId="{DA7F3A63-E5EB-4983-8C1F-3A226318ACD8}" sibTransId="{0191D7B7-4033-4763-9A60-8DC953510F7A}"/>
    <dgm:cxn modelId="{50F30D82-A46F-4770-B338-26A7042E1526}" srcId="{20C2A9F8-7B50-4EFD-B8AA-948FC25D4C07}" destId="{464F9572-AB78-4C1F-B5F1-4241D49F214F}" srcOrd="2" destOrd="0" parTransId="{CAE57046-A2F3-4963-BD1E-F7EAED02F4F2}" sibTransId="{E6CB7D61-6785-4CB8-84C0-4BF4E80C1A6C}"/>
    <dgm:cxn modelId="{3791D93C-0E19-438C-8C72-7E4E0C65ABD9}" srcId="{20C2A9F8-7B50-4EFD-B8AA-948FC25D4C07}" destId="{7302B73A-6C3F-4FB4-9D61-83FE1F0F796A}" srcOrd="4" destOrd="0" parTransId="{A81AA472-C6BC-4A30-9D96-B39FDF9FF928}" sibTransId="{454F71D8-CC55-4C47-AD2B-0D10CC240DFD}"/>
    <dgm:cxn modelId="{09A7E703-39C9-49E9-83D8-77F993A7DFAB}" type="presOf" srcId="{7302B73A-6C3F-4FB4-9D61-83FE1F0F796A}" destId="{B125A0E9-C5F3-4F12-95EC-88FD0121D646}" srcOrd="0" destOrd="4" presId="urn:microsoft.com/office/officeart/2005/8/layout/hList1"/>
    <dgm:cxn modelId="{DFCCB4B6-8280-4B27-B1F5-7154696DE84D}" type="presOf" srcId="{4CABED09-249B-4A8F-ADC2-0E07233EA82C}" destId="{B125A0E9-C5F3-4F12-95EC-88FD0121D646}" srcOrd="0" destOrd="3" presId="urn:microsoft.com/office/officeart/2005/8/layout/hList1"/>
    <dgm:cxn modelId="{F967D102-BCEF-4B16-8CDC-9EE97A8BBAB4}" type="presOf" srcId="{5B25D89A-03FD-4866-811A-06EB61DA9C24}" destId="{FBB40E97-E7D0-4130-BAE2-6464DCA8B04C}" srcOrd="0" destOrd="3" presId="urn:microsoft.com/office/officeart/2005/8/layout/hList1"/>
    <dgm:cxn modelId="{DA5F6979-038C-4F3E-B3AE-96E460A58AE8}" type="presOf" srcId="{32E4CF4D-171C-4C8D-A492-A4597808E490}" destId="{83C2A21B-29F1-4CEA-89D9-DC47FED25973}" srcOrd="0" destOrd="0" presId="urn:microsoft.com/office/officeart/2005/8/layout/hList1"/>
    <dgm:cxn modelId="{746DB5AC-C8CE-492C-A0DD-EB400FF3E081}" srcId="{20C2A9F8-7B50-4EFD-B8AA-948FC25D4C07}" destId="{6EFDB8DE-BB75-45BE-8D8D-439D12CE80A2}" srcOrd="0" destOrd="0" parTransId="{BA756D00-A4B0-4A03-9938-A05975072C88}" sibTransId="{B92C56A5-A750-40D0-9A9A-C1351E26A5EC}"/>
    <dgm:cxn modelId="{FB02FFCC-2D9E-4E53-8758-87CE743F4A6D}" srcId="{044D019A-8AA1-4852-8104-CB872ACFA1B8}" destId="{20C2A9F8-7B50-4EFD-B8AA-948FC25D4C07}" srcOrd="0" destOrd="0" parTransId="{A17FA305-6959-4FED-BDA6-5FB0FEEAC4B4}" sibTransId="{7A337AF8-EEAA-4BED-A452-39FA1CCB8949}"/>
    <dgm:cxn modelId="{9C85F472-F22A-4428-886D-DB793D036698}" srcId="{32E4CF4D-171C-4C8D-A492-A4597808E490}" destId="{A7192E2E-4C54-4B7F-99B4-FF794946A9F6}" srcOrd="1" destOrd="0" parTransId="{2F12D59A-33F4-4ABE-B3E5-30C701EED483}" sibTransId="{F5E1ABB6-AFC6-40FD-B570-AABC565CCEBC}"/>
    <dgm:cxn modelId="{5122B74B-3856-420C-9BEB-BF25D7EA906B}" type="presOf" srcId="{9CF69F1E-28D4-467E-966F-1CAAA603DD2B}" destId="{FBB40E97-E7D0-4130-BAE2-6464DCA8B04C}" srcOrd="0" destOrd="2" presId="urn:microsoft.com/office/officeart/2005/8/layout/hList1"/>
    <dgm:cxn modelId="{A4E3F695-E634-4BFF-AF67-EF7C45EAABBA}" srcId="{1201EB34-1D5E-4E07-ADAD-C073F5A7A1AA}" destId="{2F06BC3E-D215-4B83-8A8D-A5FB9A085AA6}" srcOrd="1" destOrd="0" parTransId="{F320318B-620B-467D-ADA8-1FE7FC947919}" sibTransId="{D6F8BDA5-D68B-49C5-A985-8238E2F50BF0}"/>
    <dgm:cxn modelId="{8D65F117-61F9-498E-94D2-387B1052DB76}" type="presOf" srcId="{044D019A-8AA1-4852-8104-CB872ACFA1B8}" destId="{13AAF562-374B-40D8-88A1-0C2B50FDFDE7}" srcOrd="0" destOrd="0" presId="urn:microsoft.com/office/officeart/2005/8/layout/hList1"/>
    <dgm:cxn modelId="{9C09E132-941B-4F5F-878F-C8B788DF5EE6}" type="presOf" srcId="{6EFDB8DE-BB75-45BE-8D8D-439D12CE80A2}" destId="{B125A0E9-C5F3-4F12-95EC-88FD0121D646}" srcOrd="0" destOrd="0" presId="urn:microsoft.com/office/officeart/2005/8/layout/hList1"/>
    <dgm:cxn modelId="{BCD1530A-2022-4D13-8F58-1F21FE029CA0}" type="presOf" srcId="{20C2A9F8-7B50-4EFD-B8AA-948FC25D4C07}" destId="{174B3800-F3A9-486F-998E-2D3BB7ECA06B}" srcOrd="0" destOrd="0" presId="urn:microsoft.com/office/officeart/2005/8/layout/hList1"/>
    <dgm:cxn modelId="{9BDA80B4-4B8D-4795-BAC8-5326E00B3693}" srcId="{044D019A-8AA1-4852-8104-CB872ACFA1B8}" destId="{32E4CF4D-171C-4C8D-A492-A4597808E490}" srcOrd="1" destOrd="0" parTransId="{BEE0007D-5404-45AB-83DC-4B90B2DA99B6}" sibTransId="{B90B1311-744A-4E07-B253-EDB779EF7588}"/>
    <dgm:cxn modelId="{851A4446-29AE-4A2E-B8F3-8DDBC1C181F8}" type="presOf" srcId="{88990FED-1859-441C-91CE-BAB888953207}" destId="{FBB40E97-E7D0-4130-BAE2-6464DCA8B04C}" srcOrd="0" destOrd="0" presId="urn:microsoft.com/office/officeart/2005/8/layout/hList1"/>
    <dgm:cxn modelId="{A7A64E58-4912-4A87-B589-8E31FC4042A7}" srcId="{044D019A-8AA1-4852-8104-CB872ACFA1B8}" destId="{1201EB34-1D5E-4E07-ADAD-C073F5A7A1AA}" srcOrd="2" destOrd="0" parTransId="{735570E1-D858-4480-ADDB-304DE963E8E2}" sibTransId="{CDDC3902-0F41-4D64-BB14-70E9206394B5}"/>
    <dgm:cxn modelId="{FF59CE4F-814A-49BC-8E06-49E4A665B85F}" srcId="{32E4CF4D-171C-4C8D-A492-A4597808E490}" destId="{F030891D-36DE-4179-8D81-81CF368D1B86}" srcOrd="0" destOrd="0" parTransId="{130D1132-D92D-4816-8747-9E265DE3A30C}" sibTransId="{BA51E6FA-5305-476E-8E29-D167A7FB899A}"/>
    <dgm:cxn modelId="{F7EDBE06-8E08-4DEC-894F-989CF723243D}" type="presOf" srcId="{27A9F4F8-4523-4A73-BD87-B5ED899F25DC}" destId="{B125A0E9-C5F3-4F12-95EC-88FD0121D646}" srcOrd="0" destOrd="5" presId="urn:microsoft.com/office/officeart/2005/8/layout/hList1"/>
    <dgm:cxn modelId="{922815A1-E098-464F-99CB-C7C6F6D935AC}" srcId="{20C2A9F8-7B50-4EFD-B8AA-948FC25D4C07}" destId="{4CABED09-249B-4A8F-ADC2-0E07233EA82C}" srcOrd="3" destOrd="0" parTransId="{CA567601-F057-4B82-AD1F-384ECF9BFE10}" sibTransId="{23D5F73E-A985-4F96-83DA-727A0F38422E}"/>
    <dgm:cxn modelId="{F01853BB-91BB-4001-8324-8EA98415F56B}" type="presOf" srcId="{F030891D-36DE-4179-8D81-81CF368D1B86}" destId="{BEE2512B-ABD4-4FAF-AA55-88AEED4777A6}" srcOrd="0" destOrd="0" presId="urn:microsoft.com/office/officeart/2005/8/layout/hList1"/>
    <dgm:cxn modelId="{5EB97A69-E2C9-4B0C-B679-D87F7AD0B20A}" type="presOf" srcId="{2F06BC3E-D215-4B83-8A8D-A5FB9A085AA6}" destId="{FBB40E97-E7D0-4130-BAE2-6464DCA8B04C}" srcOrd="0" destOrd="1" presId="urn:microsoft.com/office/officeart/2005/8/layout/hList1"/>
    <dgm:cxn modelId="{D55EFCA9-3E98-42E8-BF06-6F6729E9535D}" type="presOf" srcId="{1201EB34-1D5E-4E07-ADAD-C073F5A7A1AA}" destId="{9C370019-5058-40F7-98A9-E36C1D1EDA23}" srcOrd="0" destOrd="0" presId="urn:microsoft.com/office/officeart/2005/8/layout/hList1"/>
    <dgm:cxn modelId="{BC80485B-F170-474A-8004-87EBE058FE9A}" type="presParOf" srcId="{13AAF562-374B-40D8-88A1-0C2B50FDFDE7}" destId="{20CDB5BB-2317-45DA-B047-3174AE8BEE0E}" srcOrd="0" destOrd="0" presId="urn:microsoft.com/office/officeart/2005/8/layout/hList1"/>
    <dgm:cxn modelId="{B3C0BC5D-E874-4194-85CB-88A7E21B6C0F}" type="presParOf" srcId="{20CDB5BB-2317-45DA-B047-3174AE8BEE0E}" destId="{174B3800-F3A9-486F-998E-2D3BB7ECA06B}" srcOrd="0" destOrd="0" presId="urn:microsoft.com/office/officeart/2005/8/layout/hList1"/>
    <dgm:cxn modelId="{3FED26EE-04A1-4680-84E9-FF12CAC05194}" type="presParOf" srcId="{20CDB5BB-2317-45DA-B047-3174AE8BEE0E}" destId="{B125A0E9-C5F3-4F12-95EC-88FD0121D646}" srcOrd="1" destOrd="0" presId="urn:microsoft.com/office/officeart/2005/8/layout/hList1"/>
    <dgm:cxn modelId="{7F6B8DE4-12A5-4920-ADA8-882F29776451}" type="presParOf" srcId="{13AAF562-374B-40D8-88A1-0C2B50FDFDE7}" destId="{3349CB54-FA15-4E47-82BF-572362264E9A}" srcOrd="1" destOrd="0" presId="urn:microsoft.com/office/officeart/2005/8/layout/hList1"/>
    <dgm:cxn modelId="{43E171F2-6A3E-4818-BCC2-F7AE0E6E2622}" type="presParOf" srcId="{13AAF562-374B-40D8-88A1-0C2B50FDFDE7}" destId="{0FD6F282-6ADD-46C5-800E-80B61B0DAEBE}" srcOrd="2" destOrd="0" presId="urn:microsoft.com/office/officeart/2005/8/layout/hList1"/>
    <dgm:cxn modelId="{A7A0EA9E-B25C-490B-948E-376D1663DBFF}" type="presParOf" srcId="{0FD6F282-6ADD-46C5-800E-80B61B0DAEBE}" destId="{83C2A21B-29F1-4CEA-89D9-DC47FED25973}" srcOrd="0" destOrd="0" presId="urn:microsoft.com/office/officeart/2005/8/layout/hList1"/>
    <dgm:cxn modelId="{A63AC2F5-95DC-44AA-AD31-332466EF778F}" type="presParOf" srcId="{0FD6F282-6ADD-46C5-800E-80B61B0DAEBE}" destId="{BEE2512B-ABD4-4FAF-AA55-88AEED4777A6}" srcOrd="1" destOrd="0" presId="urn:microsoft.com/office/officeart/2005/8/layout/hList1"/>
    <dgm:cxn modelId="{DC733B70-71B5-4FF3-BFFE-C01FC54585FC}" type="presParOf" srcId="{13AAF562-374B-40D8-88A1-0C2B50FDFDE7}" destId="{6EAA18C1-A525-47DF-8758-6E806FE621D7}" srcOrd="3" destOrd="0" presId="urn:microsoft.com/office/officeart/2005/8/layout/hList1"/>
    <dgm:cxn modelId="{6522F8B8-BED3-427D-B3CD-81E1C3BBDA94}" type="presParOf" srcId="{13AAF562-374B-40D8-88A1-0C2B50FDFDE7}" destId="{AF79A0D6-0DFC-474C-A39D-38C08C847F94}" srcOrd="4" destOrd="0" presId="urn:microsoft.com/office/officeart/2005/8/layout/hList1"/>
    <dgm:cxn modelId="{6FE0F8E7-6529-4CFF-8EA6-6969E3700498}" type="presParOf" srcId="{AF79A0D6-0DFC-474C-A39D-38C08C847F94}" destId="{9C370019-5058-40F7-98A9-E36C1D1EDA23}" srcOrd="0" destOrd="0" presId="urn:microsoft.com/office/officeart/2005/8/layout/hList1"/>
    <dgm:cxn modelId="{2B8F00B8-6D5D-4325-9E8C-1594E20CD962}" type="presParOf" srcId="{AF79A0D6-0DFC-474C-A39D-38C08C847F94}" destId="{FBB40E97-E7D0-4130-BAE2-6464DCA8B0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7C7D7-2396-4A0F-B3A9-404EADCE2258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E1CC6A-1859-4E08-ABC4-40D66E714604}">
      <dgm:prSet phldrT="[Текст]" custT="1"/>
      <dgm:spPr/>
      <dgm:t>
        <a:bodyPr/>
        <a:lstStyle/>
        <a:p>
          <a:r>
            <a:rPr lang="ru-RU" sz="2400" b="0" dirty="0" smtClean="0"/>
            <a:t>Признаки</a:t>
          </a:r>
          <a:endParaRPr lang="ru-RU" sz="2400" b="0" dirty="0"/>
        </a:p>
      </dgm:t>
    </dgm:pt>
    <dgm:pt modelId="{3319535B-A284-4CAF-8113-F8DAA0A452AF}" type="parTrans" cxnId="{64282551-3158-4A1D-8848-3CDB3FBE0E27}">
      <dgm:prSet/>
      <dgm:spPr/>
      <dgm:t>
        <a:bodyPr/>
        <a:lstStyle/>
        <a:p>
          <a:endParaRPr lang="ru-RU"/>
        </a:p>
      </dgm:t>
    </dgm:pt>
    <dgm:pt modelId="{3492D08F-DF7D-4BBA-825E-D36742F93A03}" type="sibTrans" cxnId="{64282551-3158-4A1D-8848-3CDB3FBE0E27}">
      <dgm:prSet/>
      <dgm:spPr/>
      <dgm:t>
        <a:bodyPr/>
        <a:lstStyle/>
        <a:p>
          <a:endParaRPr lang="ru-RU"/>
        </a:p>
      </dgm:t>
    </dgm:pt>
    <dgm:pt modelId="{89316DE1-2D19-4A3A-8C5E-2E9D0A470D53}">
      <dgm:prSet phldrT="[Текст]" custT="1"/>
      <dgm:spPr/>
      <dgm:t>
        <a:bodyPr/>
        <a:lstStyle/>
        <a:p>
          <a:r>
            <a:rPr lang="ru-RU" sz="1600" b="0" dirty="0" smtClean="0"/>
            <a:t>Заинтересованность (</a:t>
          </a:r>
          <a:r>
            <a:rPr lang="ru-RU" sz="1600" b="0" dirty="0" err="1" smtClean="0"/>
            <a:t>аффилированность</a:t>
          </a:r>
          <a:r>
            <a:rPr lang="ru-RU" sz="1600" b="0" dirty="0" smtClean="0"/>
            <a:t>)</a:t>
          </a:r>
          <a:endParaRPr lang="ru-RU" sz="1600" b="0" dirty="0"/>
        </a:p>
      </dgm:t>
    </dgm:pt>
    <dgm:pt modelId="{8B7B43C3-F540-4911-B8AB-7D49A983DA6D}" type="parTrans" cxnId="{AEB4792C-377A-47B7-B641-A0FB02EE7838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4FE713A-46C3-4274-B0BF-BBA93B3E615F}" type="sibTrans" cxnId="{AEB4792C-377A-47B7-B641-A0FB02EE7838}">
      <dgm:prSet/>
      <dgm:spPr/>
      <dgm:t>
        <a:bodyPr/>
        <a:lstStyle/>
        <a:p>
          <a:endParaRPr lang="ru-RU"/>
        </a:p>
      </dgm:t>
    </dgm:pt>
    <dgm:pt modelId="{6C2B6D2B-988B-415A-AB55-286A62BCB8B2}">
      <dgm:prSet phldrT="[Текст]" custT="1"/>
      <dgm:spPr/>
      <dgm:t>
        <a:bodyPr/>
        <a:lstStyle/>
        <a:p>
          <a:r>
            <a:rPr lang="ru-RU" sz="1600" b="0" dirty="0" smtClean="0"/>
            <a:t>Кредитор и должник входят в одну группу</a:t>
          </a:r>
          <a:endParaRPr lang="ru-RU" sz="1600" b="0" dirty="0"/>
        </a:p>
      </dgm:t>
    </dgm:pt>
    <dgm:pt modelId="{1B995980-2669-4411-89B5-3F61FF7006CA}" type="parTrans" cxnId="{CCCC53C5-5A49-4B69-B3E0-65BC892E5442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2C9DA04E-F11B-454C-805D-47850BA82DEC}" type="sibTrans" cxnId="{CCCC53C5-5A49-4B69-B3E0-65BC892E5442}">
      <dgm:prSet/>
      <dgm:spPr/>
      <dgm:t>
        <a:bodyPr/>
        <a:lstStyle/>
        <a:p>
          <a:endParaRPr lang="ru-RU"/>
        </a:p>
      </dgm:t>
    </dgm:pt>
    <dgm:pt modelId="{CED75277-868F-4A1A-BDE5-7A196E0785D2}">
      <dgm:prSet phldrT="[Текст]" custT="1"/>
      <dgm:spPr/>
      <dgm:t>
        <a:bodyPr/>
        <a:lstStyle/>
        <a:p>
          <a:r>
            <a:rPr lang="ru-RU" sz="1600" b="0" dirty="0" smtClean="0"/>
            <a:t>Нематериальность</a:t>
          </a:r>
          <a:r>
            <a:rPr lang="ru-RU" sz="700" b="0" dirty="0" smtClean="0"/>
            <a:t> </a:t>
          </a:r>
          <a:r>
            <a:rPr lang="ru-RU" sz="1600" b="0" dirty="0" smtClean="0"/>
            <a:t>оказанных</a:t>
          </a:r>
          <a:r>
            <a:rPr lang="ru-RU" sz="700" b="0" dirty="0" smtClean="0"/>
            <a:t> </a:t>
          </a:r>
          <a:r>
            <a:rPr lang="ru-RU" sz="1600" b="0" dirty="0" smtClean="0"/>
            <a:t>услуг</a:t>
          </a:r>
          <a:endParaRPr lang="ru-RU" sz="1600" b="0" dirty="0"/>
        </a:p>
      </dgm:t>
    </dgm:pt>
    <dgm:pt modelId="{3C2DD1FD-323F-4F58-BA99-3DD7EA42E6B0}" type="parTrans" cxnId="{4233ADED-0964-4FB9-8518-D1FDA94A8CCC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14C0FA03-8750-4F8E-985D-64900A42BAB8}" type="sibTrans" cxnId="{4233ADED-0964-4FB9-8518-D1FDA94A8CCC}">
      <dgm:prSet/>
      <dgm:spPr/>
      <dgm:t>
        <a:bodyPr/>
        <a:lstStyle/>
        <a:p>
          <a:endParaRPr lang="ru-RU"/>
        </a:p>
      </dgm:t>
    </dgm:pt>
    <dgm:pt modelId="{3E552C77-2DB4-42C5-98A9-FE39BEFECC9B}">
      <dgm:prSet phldrT="[Текст]" custT="1"/>
      <dgm:spPr/>
      <dgm:t>
        <a:bodyPr/>
        <a:lstStyle/>
        <a:p>
          <a:r>
            <a:rPr lang="ru-RU" sz="1800" b="0" dirty="0" smtClean="0"/>
            <a:t>Безденежность отношений</a:t>
          </a:r>
          <a:endParaRPr lang="ru-RU" sz="1800" b="0" dirty="0"/>
        </a:p>
      </dgm:t>
    </dgm:pt>
    <dgm:pt modelId="{A3AD2D4B-8852-4C3E-A5F7-AEF12A062FAD}" type="parTrans" cxnId="{5ACE27C0-41EB-4433-A6C9-BE47E302F2BC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3E8818E-9DD7-4AA2-8C1C-118515F093FC}" type="sibTrans" cxnId="{5ACE27C0-41EB-4433-A6C9-BE47E302F2BC}">
      <dgm:prSet/>
      <dgm:spPr/>
      <dgm:t>
        <a:bodyPr/>
        <a:lstStyle/>
        <a:p>
          <a:endParaRPr lang="ru-RU"/>
        </a:p>
      </dgm:t>
    </dgm:pt>
    <dgm:pt modelId="{897D60FF-02CF-4C61-A574-87EDF074CF2D}">
      <dgm:prSet phldrT="[Текст]" custT="1"/>
      <dgm:spPr/>
      <dgm:t>
        <a:bodyPr/>
        <a:lstStyle/>
        <a:p>
          <a:r>
            <a:rPr lang="ru-RU" sz="1600" b="0" dirty="0" smtClean="0"/>
            <a:t>Подозрительные условия оплаты</a:t>
          </a:r>
          <a:endParaRPr lang="ru-RU" sz="1600" b="0" dirty="0"/>
        </a:p>
      </dgm:t>
    </dgm:pt>
    <dgm:pt modelId="{C57B584C-86C2-4588-A224-C5DC8C337DDE}" type="parTrans" cxnId="{1634E726-F447-4BB9-B8B5-AB42391A10E2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500BEF8C-A57B-41EE-9175-B7232A99D8C0}" type="sibTrans" cxnId="{1634E726-F447-4BB9-B8B5-AB42391A10E2}">
      <dgm:prSet/>
      <dgm:spPr/>
      <dgm:t>
        <a:bodyPr/>
        <a:lstStyle/>
        <a:p>
          <a:endParaRPr lang="ru-RU"/>
        </a:p>
      </dgm:t>
    </dgm:pt>
    <dgm:pt modelId="{75F5335B-B594-44C0-85B9-B3FA6E4872C5}">
      <dgm:prSet phldrT="[Текст]" custT="1"/>
      <dgm:spPr/>
      <dgm:t>
        <a:bodyPr/>
        <a:lstStyle/>
        <a:p>
          <a:r>
            <a:rPr lang="ru-RU" sz="1600" b="0" dirty="0" smtClean="0"/>
            <a:t>Неразумные длительные условия оплаты по сделке</a:t>
          </a:r>
          <a:endParaRPr lang="ru-RU" sz="1600" b="0" dirty="0"/>
        </a:p>
      </dgm:t>
    </dgm:pt>
    <dgm:pt modelId="{905749A8-CE18-48BD-882B-E6A4D2C0857E}" type="parTrans" cxnId="{1BB3C385-5B57-432E-940A-B39198CE8A61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A1AC8841-DE2F-47AA-BB6F-ABB8824968FA}" type="sibTrans" cxnId="{1BB3C385-5B57-432E-940A-B39198CE8A61}">
      <dgm:prSet/>
      <dgm:spPr/>
      <dgm:t>
        <a:bodyPr/>
        <a:lstStyle/>
        <a:p>
          <a:endParaRPr lang="ru-RU"/>
        </a:p>
      </dgm:t>
    </dgm:pt>
    <dgm:pt modelId="{7116FFDD-CE04-48D5-988B-80D8C61F47DD}" type="pres">
      <dgm:prSet presAssocID="{2D07C7D7-2396-4A0F-B3A9-404EADCE225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4B4F2-1E38-4622-BDEF-CB2592943C7C}" type="pres">
      <dgm:prSet presAssocID="{AEE1CC6A-1859-4E08-ABC4-40D66E714604}" presName="centerShape" presStyleLbl="node0" presStyleIdx="0" presStyleCnt="1" custScaleX="180148"/>
      <dgm:spPr/>
      <dgm:t>
        <a:bodyPr/>
        <a:lstStyle/>
        <a:p>
          <a:endParaRPr lang="ru-RU"/>
        </a:p>
      </dgm:t>
    </dgm:pt>
    <dgm:pt modelId="{FC60B254-A286-4BF2-B9AB-7113E206339A}" type="pres">
      <dgm:prSet presAssocID="{8B7B43C3-F540-4911-B8AB-7D49A983DA6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C901108-9C30-4563-8D31-BC3AB7741C82}" type="pres">
      <dgm:prSet presAssocID="{8B7B43C3-F540-4911-B8AB-7D49A983DA6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7172374-0F40-4474-B2BE-D33BDFFC8186}" type="pres">
      <dgm:prSet presAssocID="{89316DE1-2D19-4A3A-8C5E-2E9D0A470D53}" presName="node" presStyleLbl="node1" presStyleIdx="0" presStyleCnt="6" custScaleX="242351" custScaleY="116453" custRadScaleRad="93128" custRadScaleInc="7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AE7A7-92A1-44A2-8E82-ACF7C63B1556}" type="pres">
      <dgm:prSet presAssocID="{1B995980-2669-4411-89B5-3F61FF7006CA}" presName="parTrans" presStyleLbl="sibTrans2D1" presStyleIdx="1" presStyleCnt="6"/>
      <dgm:spPr/>
      <dgm:t>
        <a:bodyPr/>
        <a:lstStyle/>
        <a:p>
          <a:endParaRPr lang="ru-RU"/>
        </a:p>
      </dgm:t>
    </dgm:pt>
    <dgm:pt modelId="{3818F037-D208-42E1-A486-3EA013D71FB1}" type="pres">
      <dgm:prSet presAssocID="{1B995980-2669-4411-89B5-3F61FF7006C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5256F484-20EB-4757-A4C4-C4135CA10291}" type="pres">
      <dgm:prSet presAssocID="{6C2B6D2B-988B-415A-AB55-286A62BCB8B2}" presName="node" presStyleLbl="node1" presStyleIdx="1" presStyleCnt="6" custScaleX="203554" custScaleY="122807" custRadScaleRad="162512" custRadScaleInc="53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2BA22-96A1-40F6-80A5-2CAA06AF6BA1}" type="pres">
      <dgm:prSet presAssocID="{3C2DD1FD-323F-4F58-BA99-3DD7EA42E6B0}" presName="parTrans" presStyleLbl="sibTrans2D1" presStyleIdx="2" presStyleCnt="6"/>
      <dgm:spPr/>
      <dgm:t>
        <a:bodyPr/>
        <a:lstStyle/>
        <a:p>
          <a:endParaRPr lang="ru-RU"/>
        </a:p>
      </dgm:t>
    </dgm:pt>
    <dgm:pt modelId="{0E1AD69E-501D-4298-8E5A-0BA07CD1CC63}" type="pres">
      <dgm:prSet presAssocID="{3C2DD1FD-323F-4F58-BA99-3DD7EA42E6B0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5E6EC4D-8F29-4956-87A8-F8F2AF57017D}" type="pres">
      <dgm:prSet presAssocID="{CED75277-868F-4A1A-BDE5-7A196E0785D2}" presName="node" presStyleLbl="node1" presStyleIdx="2" presStyleCnt="6" custScaleX="227739" custScaleY="102156" custRadScaleRad="150523" custRadScaleInc="-31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ACF66-3D08-4441-B8BB-752371CF8E47}" type="pres">
      <dgm:prSet presAssocID="{A3AD2D4B-8852-4C3E-A5F7-AEF12A062FA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6CA5031-A037-434B-ACA0-DE6F9D10CD62}" type="pres">
      <dgm:prSet presAssocID="{A3AD2D4B-8852-4C3E-A5F7-AEF12A062FA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EE4E5111-969B-4B54-8FF0-A8A828D2114B}" type="pres">
      <dgm:prSet presAssocID="{3E552C77-2DB4-42C5-98A9-FE39BEFECC9B}" presName="node" presStyleLbl="node1" presStyleIdx="3" presStyleCnt="6" custScaleX="222839" custScaleY="97192" custRadScaleRad="101950" custRadScaleInc="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01356-DBE2-46C0-A9DB-7CEBE15A09F5}" type="pres">
      <dgm:prSet presAssocID="{C57B584C-86C2-4588-A224-C5DC8C337DDE}" presName="parTrans" presStyleLbl="sibTrans2D1" presStyleIdx="4" presStyleCnt="6" custLinFactNeighborX="-27358" custLinFactNeighborY="4990"/>
      <dgm:spPr/>
      <dgm:t>
        <a:bodyPr/>
        <a:lstStyle/>
        <a:p>
          <a:endParaRPr lang="ru-RU"/>
        </a:p>
      </dgm:t>
    </dgm:pt>
    <dgm:pt modelId="{19E00BF1-41D6-4C6E-AE22-B4FCC5BCF1F7}" type="pres">
      <dgm:prSet presAssocID="{C57B584C-86C2-4588-A224-C5DC8C337DDE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B2212769-D595-4D49-BBE2-06149FDB9189}" type="pres">
      <dgm:prSet presAssocID="{897D60FF-02CF-4C61-A574-87EDF074CF2D}" presName="node" presStyleLbl="node1" presStyleIdx="4" presStyleCnt="6" custScaleX="224547" custScaleY="101163" custRadScaleRad="155488" custRadScaleInc="38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387E1-31B0-463F-8CDC-E6A3EBC201A4}" type="pres">
      <dgm:prSet presAssocID="{905749A8-CE18-48BD-882B-E6A4D2C0857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3C33B541-E9FD-43EC-B91D-A6662BB9D092}" type="pres">
      <dgm:prSet presAssocID="{905749A8-CE18-48BD-882B-E6A4D2C0857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D4263A0-BE48-4BA2-BE15-D89B38D48519}" type="pres">
      <dgm:prSet presAssocID="{75F5335B-B594-44C0-85B9-B3FA6E4872C5}" presName="node" presStyleLbl="node1" presStyleIdx="5" presStyleCnt="6" custScaleX="223999" custScaleY="116180" custRadScaleRad="174943" custRadScaleInc="-5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6FCBC-E753-49A7-9FBB-8399E2DB4740}" type="presOf" srcId="{2D07C7D7-2396-4A0F-B3A9-404EADCE2258}" destId="{7116FFDD-CE04-48D5-988B-80D8C61F47DD}" srcOrd="0" destOrd="0" presId="urn:microsoft.com/office/officeart/2005/8/layout/radial5"/>
    <dgm:cxn modelId="{5ACE27C0-41EB-4433-A6C9-BE47E302F2BC}" srcId="{AEE1CC6A-1859-4E08-ABC4-40D66E714604}" destId="{3E552C77-2DB4-42C5-98A9-FE39BEFECC9B}" srcOrd="3" destOrd="0" parTransId="{A3AD2D4B-8852-4C3E-A5F7-AEF12A062FAD}" sibTransId="{C3E8818E-9DD7-4AA2-8C1C-118515F093FC}"/>
    <dgm:cxn modelId="{520323A0-B117-4617-9CAA-A495F6D897A4}" type="presOf" srcId="{A3AD2D4B-8852-4C3E-A5F7-AEF12A062FAD}" destId="{AB9ACF66-3D08-4441-B8BB-752371CF8E47}" srcOrd="0" destOrd="0" presId="urn:microsoft.com/office/officeart/2005/8/layout/radial5"/>
    <dgm:cxn modelId="{7E3631FE-A112-488C-A9BF-EBF3F2CFF951}" type="presOf" srcId="{C57B584C-86C2-4588-A224-C5DC8C337DDE}" destId="{AAE01356-DBE2-46C0-A9DB-7CEBE15A09F5}" srcOrd="0" destOrd="0" presId="urn:microsoft.com/office/officeart/2005/8/layout/radial5"/>
    <dgm:cxn modelId="{67E051E6-3E2E-4748-84BB-55126C0C63E0}" type="presOf" srcId="{AEE1CC6A-1859-4E08-ABC4-40D66E714604}" destId="{3BC4B4F2-1E38-4622-BDEF-CB2592943C7C}" srcOrd="0" destOrd="0" presId="urn:microsoft.com/office/officeart/2005/8/layout/radial5"/>
    <dgm:cxn modelId="{64282551-3158-4A1D-8848-3CDB3FBE0E27}" srcId="{2D07C7D7-2396-4A0F-B3A9-404EADCE2258}" destId="{AEE1CC6A-1859-4E08-ABC4-40D66E714604}" srcOrd="0" destOrd="0" parTransId="{3319535B-A284-4CAF-8113-F8DAA0A452AF}" sibTransId="{3492D08F-DF7D-4BBA-825E-D36742F93A03}"/>
    <dgm:cxn modelId="{B546B14A-2328-4A0D-8974-25C95B989A4D}" type="presOf" srcId="{89316DE1-2D19-4A3A-8C5E-2E9D0A470D53}" destId="{77172374-0F40-4474-B2BE-D33BDFFC8186}" srcOrd="0" destOrd="0" presId="urn:microsoft.com/office/officeart/2005/8/layout/radial5"/>
    <dgm:cxn modelId="{7FCF526E-AA65-4AA9-A269-DD6B27DD02B9}" type="presOf" srcId="{C57B584C-86C2-4588-A224-C5DC8C337DDE}" destId="{19E00BF1-41D6-4C6E-AE22-B4FCC5BCF1F7}" srcOrd="1" destOrd="0" presId="urn:microsoft.com/office/officeart/2005/8/layout/radial5"/>
    <dgm:cxn modelId="{90D343F5-5F93-4C30-ADC2-0DC5D29D46D0}" type="presOf" srcId="{1B995980-2669-4411-89B5-3F61FF7006CA}" destId="{7A6AE7A7-92A1-44A2-8E82-ACF7C63B1556}" srcOrd="0" destOrd="0" presId="urn:microsoft.com/office/officeart/2005/8/layout/radial5"/>
    <dgm:cxn modelId="{E61DBF11-CEAA-4549-AEF3-8D1DD2AE19E6}" type="presOf" srcId="{905749A8-CE18-48BD-882B-E6A4D2C0857E}" destId="{C90387E1-31B0-463F-8CDC-E6A3EBC201A4}" srcOrd="0" destOrd="0" presId="urn:microsoft.com/office/officeart/2005/8/layout/radial5"/>
    <dgm:cxn modelId="{E288AC79-800F-473A-A166-2CD82FC28BBC}" type="presOf" srcId="{3C2DD1FD-323F-4F58-BA99-3DD7EA42E6B0}" destId="{0E1AD69E-501D-4298-8E5A-0BA07CD1CC63}" srcOrd="1" destOrd="0" presId="urn:microsoft.com/office/officeart/2005/8/layout/radial5"/>
    <dgm:cxn modelId="{88453521-7FE9-4BB7-8334-2C5A429DC4F4}" type="presOf" srcId="{1B995980-2669-4411-89B5-3F61FF7006CA}" destId="{3818F037-D208-42E1-A486-3EA013D71FB1}" srcOrd="1" destOrd="0" presId="urn:microsoft.com/office/officeart/2005/8/layout/radial5"/>
    <dgm:cxn modelId="{895EFD7F-1F6B-440D-85C4-A2CD66C3D343}" type="presOf" srcId="{CED75277-868F-4A1A-BDE5-7A196E0785D2}" destId="{05E6EC4D-8F29-4956-87A8-F8F2AF57017D}" srcOrd="0" destOrd="0" presId="urn:microsoft.com/office/officeart/2005/8/layout/radial5"/>
    <dgm:cxn modelId="{D800F7B5-F71F-4C03-A4F6-C2FE90C88E88}" type="presOf" srcId="{8B7B43C3-F540-4911-B8AB-7D49A983DA6D}" destId="{FC60B254-A286-4BF2-B9AB-7113E206339A}" srcOrd="0" destOrd="0" presId="urn:microsoft.com/office/officeart/2005/8/layout/radial5"/>
    <dgm:cxn modelId="{246EE549-4C1A-4C8F-BFAE-41D0A1093177}" type="presOf" srcId="{3C2DD1FD-323F-4F58-BA99-3DD7EA42E6B0}" destId="{9C62BA22-96A1-40F6-80A5-2CAA06AF6BA1}" srcOrd="0" destOrd="0" presId="urn:microsoft.com/office/officeart/2005/8/layout/radial5"/>
    <dgm:cxn modelId="{8646216E-2682-42BA-9957-016F53A3D2BA}" type="presOf" srcId="{75F5335B-B594-44C0-85B9-B3FA6E4872C5}" destId="{6D4263A0-BE48-4BA2-BE15-D89B38D48519}" srcOrd="0" destOrd="0" presId="urn:microsoft.com/office/officeart/2005/8/layout/radial5"/>
    <dgm:cxn modelId="{1BB3C385-5B57-432E-940A-B39198CE8A61}" srcId="{AEE1CC6A-1859-4E08-ABC4-40D66E714604}" destId="{75F5335B-B594-44C0-85B9-B3FA6E4872C5}" srcOrd="5" destOrd="0" parTransId="{905749A8-CE18-48BD-882B-E6A4D2C0857E}" sibTransId="{A1AC8841-DE2F-47AA-BB6F-ABB8824968FA}"/>
    <dgm:cxn modelId="{80E8F539-9C4F-4705-9776-A66BEACE4E51}" type="presOf" srcId="{A3AD2D4B-8852-4C3E-A5F7-AEF12A062FAD}" destId="{76CA5031-A037-434B-ACA0-DE6F9D10CD62}" srcOrd="1" destOrd="0" presId="urn:microsoft.com/office/officeart/2005/8/layout/radial5"/>
    <dgm:cxn modelId="{EA34EEC1-79E2-4E2D-945B-DB6A6A697FC2}" type="presOf" srcId="{8B7B43C3-F540-4911-B8AB-7D49A983DA6D}" destId="{5C901108-9C30-4563-8D31-BC3AB7741C82}" srcOrd="1" destOrd="0" presId="urn:microsoft.com/office/officeart/2005/8/layout/radial5"/>
    <dgm:cxn modelId="{CCCC53C5-5A49-4B69-B3E0-65BC892E5442}" srcId="{AEE1CC6A-1859-4E08-ABC4-40D66E714604}" destId="{6C2B6D2B-988B-415A-AB55-286A62BCB8B2}" srcOrd="1" destOrd="0" parTransId="{1B995980-2669-4411-89B5-3F61FF7006CA}" sibTransId="{2C9DA04E-F11B-454C-805D-47850BA82DEC}"/>
    <dgm:cxn modelId="{AEB4792C-377A-47B7-B641-A0FB02EE7838}" srcId="{AEE1CC6A-1859-4E08-ABC4-40D66E714604}" destId="{89316DE1-2D19-4A3A-8C5E-2E9D0A470D53}" srcOrd="0" destOrd="0" parTransId="{8B7B43C3-F540-4911-B8AB-7D49A983DA6D}" sibTransId="{C4FE713A-46C3-4274-B0BF-BBA93B3E615F}"/>
    <dgm:cxn modelId="{1634E726-F447-4BB9-B8B5-AB42391A10E2}" srcId="{AEE1CC6A-1859-4E08-ABC4-40D66E714604}" destId="{897D60FF-02CF-4C61-A574-87EDF074CF2D}" srcOrd="4" destOrd="0" parTransId="{C57B584C-86C2-4588-A224-C5DC8C337DDE}" sibTransId="{500BEF8C-A57B-41EE-9175-B7232A99D8C0}"/>
    <dgm:cxn modelId="{ACBD2227-361C-4A23-820C-A382C26148B6}" type="presOf" srcId="{897D60FF-02CF-4C61-A574-87EDF074CF2D}" destId="{B2212769-D595-4D49-BBE2-06149FDB9189}" srcOrd="0" destOrd="0" presId="urn:microsoft.com/office/officeart/2005/8/layout/radial5"/>
    <dgm:cxn modelId="{4233ADED-0964-4FB9-8518-D1FDA94A8CCC}" srcId="{AEE1CC6A-1859-4E08-ABC4-40D66E714604}" destId="{CED75277-868F-4A1A-BDE5-7A196E0785D2}" srcOrd="2" destOrd="0" parTransId="{3C2DD1FD-323F-4F58-BA99-3DD7EA42E6B0}" sibTransId="{14C0FA03-8750-4F8E-985D-64900A42BAB8}"/>
    <dgm:cxn modelId="{CA2EDFF1-14DF-48AD-A2C9-60F5DF288167}" type="presOf" srcId="{905749A8-CE18-48BD-882B-E6A4D2C0857E}" destId="{3C33B541-E9FD-43EC-B91D-A6662BB9D092}" srcOrd="1" destOrd="0" presId="urn:microsoft.com/office/officeart/2005/8/layout/radial5"/>
    <dgm:cxn modelId="{4562447A-D8C7-47DC-95A0-27FF78F183B0}" type="presOf" srcId="{6C2B6D2B-988B-415A-AB55-286A62BCB8B2}" destId="{5256F484-20EB-4757-A4C4-C4135CA10291}" srcOrd="0" destOrd="0" presId="urn:microsoft.com/office/officeart/2005/8/layout/radial5"/>
    <dgm:cxn modelId="{D92F4F47-8776-4E5E-A565-2C8F0C7737ED}" type="presOf" srcId="{3E552C77-2DB4-42C5-98A9-FE39BEFECC9B}" destId="{EE4E5111-969B-4B54-8FF0-A8A828D2114B}" srcOrd="0" destOrd="0" presId="urn:microsoft.com/office/officeart/2005/8/layout/radial5"/>
    <dgm:cxn modelId="{6A8F0E45-CD07-45A6-9034-785034E450E1}" type="presParOf" srcId="{7116FFDD-CE04-48D5-988B-80D8C61F47DD}" destId="{3BC4B4F2-1E38-4622-BDEF-CB2592943C7C}" srcOrd="0" destOrd="0" presId="urn:microsoft.com/office/officeart/2005/8/layout/radial5"/>
    <dgm:cxn modelId="{24E33361-A366-4D82-BD42-87161772C2D7}" type="presParOf" srcId="{7116FFDD-CE04-48D5-988B-80D8C61F47DD}" destId="{FC60B254-A286-4BF2-B9AB-7113E206339A}" srcOrd="1" destOrd="0" presId="urn:microsoft.com/office/officeart/2005/8/layout/radial5"/>
    <dgm:cxn modelId="{9790DF18-85C1-45FE-A4CA-AC7150BD8841}" type="presParOf" srcId="{FC60B254-A286-4BF2-B9AB-7113E206339A}" destId="{5C901108-9C30-4563-8D31-BC3AB7741C82}" srcOrd="0" destOrd="0" presId="urn:microsoft.com/office/officeart/2005/8/layout/radial5"/>
    <dgm:cxn modelId="{E9CE4A7E-6393-4B2F-BCFB-6899322F50C8}" type="presParOf" srcId="{7116FFDD-CE04-48D5-988B-80D8C61F47DD}" destId="{77172374-0F40-4474-B2BE-D33BDFFC8186}" srcOrd="2" destOrd="0" presId="urn:microsoft.com/office/officeart/2005/8/layout/radial5"/>
    <dgm:cxn modelId="{B4D22A8B-1B49-4542-8460-0AAAE8F3FF57}" type="presParOf" srcId="{7116FFDD-CE04-48D5-988B-80D8C61F47DD}" destId="{7A6AE7A7-92A1-44A2-8E82-ACF7C63B1556}" srcOrd="3" destOrd="0" presId="urn:microsoft.com/office/officeart/2005/8/layout/radial5"/>
    <dgm:cxn modelId="{3B4876E1-A6D7-485F-8B9B-28B18FE94320}" type="presParOf" srcId="{7A6AE7A7-92A1-44A2-8E82-ACF7C63B1556}" destId="{3818F037-D208-42E1-A486-3EA013D71FB1}" srcOrd="0" destOrd="0" presId="urn:microsoft.com/office/officeart/2005/8/layout/radial5"/>
    <dgm:cxn modelId="{2AFFDE1D-AC1D-4D1F-9D8F-2643FC2B8296}" type="presParOf" srcId="{7116FFDD-CE04-48D5-988B-80D8C61F47DD}" destId="{5256F484-20EB-4757-A4C4-C4135CA10291}" srcOrd="4" destOrd="0" presId="urn:microsoft.com/office/officeart/2005/8/layout/radial5"/>
    <dgm:cxn modelId="{E1E6B29D-552B-4DE3-BCFF-7EBA6281937B}" type="presParOf" srcId="{7116FFDD-CE04-48D5-988B-80D8C61F47DD}" destId="{9C62BA22-96A1-40F6-80A5-2CAA06AF6BA1}" srcOrd="5" destOrd="0" presId="urn:microsoft.com/office/officeart/2005/8/layout/radial5"/>
    <dgm:cxn modelId="{6DED2358-5C52-45BC-89EA-0CDF46DE396C}" type="presParOf" srcId="{9C62BA22-96A1-40F6-80A5-2CAA06AF6BA1}" destId="{0E1AD69E-501D-4298-8E5A-0BA07CD1CC63}" srcOrd="0" destOrd="0" presId="urn:microsoft.com/office/officeart/2005/8/layout/radial5"/>
    <dgm:cxn modelId="{2A877316-E996-4161-9F95-F60E4B2DA20F}" type="presParOf" srcId="{7116FFDD-CE04-48D5-988B-80D8C61F47DD}" destId="{05E6EC4D-8F29-4956-87A8-F8F2AF57017D}" srcOrd="6" destOrd="0" presId="urn:microsoft.com/office/officeart/2005/8/layout/radial5"/>
    <dgm:cxn modelId="{1065BD02-628E-445B-BAAC-AA84B67017FF}" type="presParOf" srcId="{7116FFDD-CE04-48D5-988B-80D8C61F47DD}" destId="{AB9ACF66-3D08-4441-B8BB-752371CF8E47}" srcOrd="7" destOrd="0" presId="urn:microsoft.com/office/officeart/2005/8/layout/radial5"/>
    <dgm:cxn modelId="{22EB072B-B158-4E1E-8ECA-BC8006CFC71A}" type="presParOf" srcId="{AB9ACF66-3D08-4441-B8BB-752371CF8E47}" destId="{76CA5031-A037-434B-ACA0-DE6F9D10CD62}" srcOrd="0" destOrd="0" presId="urn:microsoft.com/office/officeart/2005/8/layout/radial5"/>
    <dgm:cxn modelId="{4B7C9D2E-37E6-4062-AF88-44843F58AF31}" type="presParOf" srcId="{7116FFDD-CE04-48D5-988B-80D8C61F47DD}" destId="{EE4E5111-969B-4B54-8FF0-A8A828D2114B}" srcOrd="8" destOrd="0" presId="urn:microsoft.com/office/officeart/2005/8/layout/radial5"/>
    <dgm:cxn modelId="{BD1C9072-EEEB-4DE4-BCBC-3F4FBA674F04}" type="presParOf" srcId="{7116FFDD-CE04-48D5-988B-80D8C61F47DD}" destId="{AAE01356-DBE2-46C0-A9DB-7CEBE15A09F5}" srcOrd="9" destOrd="0" presId="urn:microsoft.com/office/officeart/2005/8/layout/radial5"/>
    <dgm:cxn modelId="{AF83452F-0F8B-472E-8502-4B77EE07959C}" type="presParOf" srcId="{AAE01356-DBE2-46C0-A9DB-7CEBE15A09F5}" destId="{19E00BF1-41D6-4C6E-AE22-B4FCC5BCF1F7}" srcOrd="0" destOrd="0" presId="urn:microsoft.com/office/officeart/2005/8/layout/radial5"/>
    <dgm:cxn modelId="{EFF529B6-83CB-4E19-BAF4-1E1E4246E206}" type="presParOf" srcId="{7116FFDD-CE04-48D5-988B-80D8C61F47DD}" destId="{B2212769-D595-4D49-BBE2-06149FDB9189}" srcOrd="10" destOrd="0" presId="urn:microsoft.com/office/officeart/2005/8/layout/radial5"/>
    <dgm:cxn modelId="{B8EA2FBE-6F24-4DE6-9829-2B2F698AE6B3}" type="presParOf" srcId="{7116FFDD-CE04-48D5-988B-80D8C61F47DD}" destId="{C90387E1-31B0-463F-8CDC-E6A3EBC201A4}" srcOrd="11" destOrd="0" presId="urn:microsoft.com/office/officeart/2005/8/layout/radial5"/>
    <dgm:cxn modelId="{61293CD3-8DB8-42EE-9148-76B364447FB9}" type="presParOf" srcId="{C90387E1-31B0-463F-8CDC-E6A3EBC201A4}" destId="{3C33B541-E9FD-43EC-B91D-A6662BB9D092}" srcOrd="0" destOrd="0" presId="urn:microsoft.com/office/officeart/2005/8/layout/radial5"/>
    <dgm:cxn modelId="{FB735E52-BD1B-48EE-99AC-89E11F02307C}" type="presParOf" srcId="{7116FFDD-CE04-48D5-988B-80D8C61F47DD}" destId="{6D4263A0-BE48-4BA2-BE15-D89B38D4851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0471-BF15-49FD-B18E-E908B7FD0FE3}">
      <dsp:nvSpPr>
        <dsp:cNvPr id="0" name=""/>
        <dsp:cNvSpPr/>
      </dsp:nvSpPr>
      <dsp:spPr>
        <a:xfrm>
          <a:off x="1829" y="0"/>
          <a:ext cx="1918144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Расчеты с кредиторами через третьих лиц – своих дебиторов, иных контрагентов, по договоренности, </a:t>
          </a:r>
          <a:r>
            <a:rPr lang="ru-RU" altLang="ru-RU" sz="16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минуя расчетный счет должника</a:t>
          </a:r>
          <a:endParaRPr lang="ru-RU" sz="1600" b="0" kern="1200" dirty="0">
            <a:solidFill>
              <a:schemeClr val="bg1"/>
            </a:solidFill>
            <a:latin typeface="+mn-lt"/>
          </a:endParaRPr>
        </a:p>
      </dsp:txBody>
      <dsp:txXfrm>
        <a:off x="1829" y="1584176"/>
        <a:ext cx="1918144" cy="1584176"/>
      </dsp:txXfrm>
    </dsp:sp>
    <dsp:sp modelId="{9455D219-D0C4-4D25-8F34-72FB3FF0E857}">
      <dsp:nvSpPr>
        <dsp:cNvPr id="0" name=""/>
        <dsp:cNvSpPr/>
      </dsp:nvSpPr>
      <dsp:spPr>
        <a:xfrm>
          <a:off x="168742" y="0"/>
          <a:ext cx="1553801" cy="1129443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14140-6F1B-4652-A49E-4944126B50D7}">
      <dsp:nvSpPr>
        <dsp:cNvPr id="0" name=""/>
        <dsp:cNvSpPr/>
      </dsp:nvSpPr>
      <dsp:spPr>
        <a:xfrm>
          <a:off x="1977518" y="0"/>
          <a:ext cx="1918144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cs typeface="Times New Roman" pitchFamily="18" charset="0"/>
            </a:rPr>
            <a:t>Осуществление доходных и расходных финансовых операций через кассу предприятия, минуя расчетный счет</a:t>
          </a:r>
          <a:endParaRPr lang="ru-RU" sz="1600" b="0" kern="1200" dirty="0">
            <a:latin typeface="+mn-lt"/>
          </a:endParaRPr>
        </a:p>
      </dsp:txBody>
      <dsp:txXfrm>
        <a:off x="1977518" y="1584176"/>
        <a:ext cx="1918144" cy="1584176"/>
      </dsp:txXfrm>
    </dsp:sp>
    <dsp:sp modelId="{10C00373-BF3D-4485-B891-87F2B16114C3}">
      <dsp:nvSpPr>
        <dsp:cNvPr id="0" name=""/>
        <dsp:cNvSpPr/>
      </dsp:nvSpPr>
      <dsp:spPr>
        <a:xfrm>
          <a:off x="2243666" y="0"/>
          <a:ext cx="1318826" cy="1318826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8A67E-3A98-4D6F-A3A8-BE9F306B4E9D}">
      <dsp:nvSpPr>
        <dsp:cNvPr id="0" name=""/>
        <dsp:cNvSpPr/>
      </dsp:nvSpPr>
      <dsp:spPr>
        <a:xfrm>
          <a:off x="3953207" y="0"/>
          <a:ext cx="1918144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+mn-lt"/>
              <a:cs typeface="Times New Roman" pitchFamily="18" charset="0"/>
            </a:rPr>
            <a:t>Сокрытие имущества (продажа, безвозмездная передача и другие способы смены собственника) </a:t>
          </a:r>
          <a:endParaRPr lang="ru-RU" sz="1600" b="0" kern="1200" dirty="0">
            <a:latin typeface="+mn-lt"/>
          </a:endParaRPr>
        </a:p>
      </dsp:txBody>
      <dsp:txXfrm>
        <a:off x="3953207" y="1584176"/>
        <a:ext cx="1918144" cy="1584176"/>
      </dsp:txXfrm>
    </dsp:sp>
    <dsp:sp modelId="{A97E48A2-DD6D-46EA-9C79-7DB2E359EEF8}">
      <dsp:nvSpPr>
        <dsp:cNvPr id="0" name=""/>
        <dsp:cNvSpPr/>
      </dsp:nvSpPr>
      <dsp:spPr>
        <a:xfrm>
          <a:off x="4231264" y="0"/>
          <a:ext cx="1318826" cy="1318826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39D44-8271-402F-805E-16CC3DA12C7E}">
      <dsp:nvSpPr>
        <dsp:cNvPr id="0" name=""/>
        <dsp:cNvSpPr/>
      </dsp:nvSpPr>
      <dsp:spPr>
        <a:xfrm>
          <a:off x="5928896" y="0"/>
          <a:ext cx="1918144" cy="3960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+mn-lt"/>
            </a:rPr>
            <a:t>Снятие наличности на первоочередные платежи (зарплата) и их расходование на собственные нужды</a:t>
          </a:r>
          <a:r>
            <a:rPr lang="ru-RU" sz="1600" b="0" i="0" kern="1200" dirty="0" smtClean="0">
              <a:latin typeface="+mn-lt"/>
              <a:cs typeface="Times New Roman" pitchFamily="18" charset="0"/>
            </a:rPr>
            <a:t> </a:t>
          </a:r>
          <a:endParaRPr lang="ru-RU" sz="1600" b="0" i="0" kern="1200" dirty="0">
            <a:latin typeface="+mn-lt"/>
          </a:endParaRPr>
        </a:p>
      </dsp:txBody>
      <dsp:txXfrm>
        <a:off x="5928896" y="1584176"/>
        <a:ext cx="1918144" cy="1584176"/>
      </dsp:txXfrm>
    </dsp:sp>
    <dsp:sp modelId="{2148F410-285A-4DCE-8028-D9CA07917FD6}">
      <dsp:nvSpPr>
        <dsp:cNvPr id="0" name=""/>
        <dsp:cNvSpPr/>
      </dsp:nvSpPr>
      <dsp:spPr>
        <a:xfrm>
          <a:off x="6228476" y="0"/>
          <a:ext cx="1318826" cy="1318826"/>
        </a:xfrm>
        <a:prstGeom prst="ellipse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06167-DF5E-49DA-8CFC-74C1958E4D51}">
      <dsp:nvSpPr>
        <dsp:cNvPr id="0" name=""/>
        <dsp:cNvSpPr/>
      </dsp:nvSpPr>
      <dsp:spPr>
        <a:xfrm>
          <a:off x="356775" y="3851845"/>
          <a:ext cx="7220961" cy="4471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3800-F3A9-486F-998E-2D3BB7ECA06B}">
      <dsp:nvSpPr>
        <dsp:cNvPr id="0" name=""/>
        <dsp:cNvSpPr/>
      </dsp:nvSpPr>
      <dsp:spPr>
        <a:xfrm>
          <a:off x="33656" y="27669"/>
          <a:ext cx="2798630" cy="89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ВЫВОД ИМУЩЕСТВА</a:t>
          </a:r>
          <a:endParaRPr lang="ru-RU" sz="1800" b="0" kern="1200" dirty="0"/>
        </a:p>
      </dsp:txBody>
      <dsp:txXfrm>
        <a:off x="33656" y="27669"/>
        <a:ext cx="2798630" cy="891099"/>
      </dsp:txXfrm>
    </dsp:sp>
    <dsp:sp modelId="{B125A0E9-C5F3-4F12-95EC-88FD0121D646}">
      <dsp:nvSpPr>
        <dsp:cNvPr id="0" name=""/>
        <dsp:cNvSpPr/>
      </dsp:nvSpPr>
      <dsp:spPr>
        <a:xfrm>
          <a:off x="1431" y="902951"/>
          <a:ext cx="2838752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формирование Центра прибыли на третьем лице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отчуждение имущества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расчеты через третьих лиц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уменьшение дебиторской задолженности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замена ликвидных активов на неликвидные (вывод денег через сделки)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1" kern="1200" dirty="0" smtClean="0"/>
            <a:t>преимущественное удовлетворение требований кредиторов</a:t>
          </a:r>
          <a:endParaRPr lang="ru-RU" sz="1600" b="1" kern="1200" dirty="0"/>
        </a:p>
      </dsp:txBody>
      <dsp:txXfrm>
        <a:off x="1431" y="902951"/>
        <a:ext cx="2838752" cy="3122437"/>
      </dsp:txXfrm>
    </dsp:sp>
    <dsp:sp modelId="{83C2A21B-29F1-4CEA-89D9-DC47FED25973}">
      <dsp:nvSpPr>
        <dsp:cNvPr id="0" name=""/>
        <dsp:cNvSpPr/>
      </dsp:nvSpPr>
      <dsp:spPr>
        <a:xfrm>
          <a:off x="3152068" y="11852"/>
          <a:ext cx="2227747" cy="89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«ДРУЖЕСТВЕННЫЙ КРЕДИТОР»</a:t>
          </a:r>
          <a:endParaRPr lang="ru-RU" sz="1800" b="0" kern="1200" dirty="0"/>
        </a:p>
      </dsp:txBody>
      <dsp:txXfrm>
        <a:off x="3152068" y="11852"/>
        <a:ext cx="2227747" cy="891099"/>
      </dsp:txXfrm>
    </dsp:sp>
    <dsp:sp modelId="{BEE2512B-ABD4-4FAF-AA55-88AEED4777A6}">
      <dsp:nvSpPr>
        <dsp:cNvPr id="0" name=""/>
        <dsp:cNvSpPr/>
      </dsp:nvSpPr>
      <dsp:spPr>
        <a:xfrm>
          <a:off x="3152068" y="902951"/>
          <a:ext cx="2227747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Наращивание фиктивной (мнимой) кредиторской задолженности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600" b="1" kern="1200" dirty="0" smtClean="0"/>
            <a:t>Искусственное обременение имущества (фальсификация залоговой стоимости)</a:t>
          </a:r>
          <a:endParaRPr lang="ru-RU" sz="1600" b="1" kern="1200" dirty="0"/>
        </a:p>
      </dsp:txBody>
      <dsp:txXfrm>
        <a:off x="3152068" y="902951"/>
        <a:ext cx="2227747" cy="3122437"/>
      </dsp:txXfrm>
    </dsp:sp>
    <dsp:sp modelId="{9C370019-5058-40F7-98A9-E36C1D1EDA23}">
      <dsp:nvSpPr>
        <dsp:cNvPr id="0" name=""/>
        <dsp:cNvSpPr/>
      </dsp:nvSpPr>
      <dsp:spPr>
        <a:xfrm>
          <a:off x="5691701" y="11852"/>
          <a:ext cx="2227747" cy="89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УКЛОНЕНИЕ ОТ ОТВЕТСТВЕННОСТИ</a:t>
          </a:r>
          <a:endParaRPr lang="ru-RU" sz="1800" b="0" kern="1200" dirty="0"/>
        </a:p>
      </dsp:txBody>
      <dsp:txXfrm>
        <a:off x="5691701" y="11852"/>
        <a:ext cx="2227747" cy="891099"/>
      </dsp:txXfrm>
    </dsp:sp>
    <dsp:sp modelId="{FBB40E97-E7D0-4130-BAE2-6464DCA8B04C}">
      <dsp:nvSpPr>
        <dsp:cNvPr id="0" name=""/>
        <dsp:cNvSpPr/>
      </dsp:nvSpPr>
      <dsp:spPr>
        <a:xfrm>
          <a:off x="5691701" y="902951"/>
          <a:ext cx="2227747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/>
            <a:t>ликвидация /фиктивная </a:t>
          </a:r>
          <a:r>
            <a:rPr lang="ru-RU" sz="1600" b="1" kern="1200" dirty="0" smtClean="0"/>
            <a:t>реорганизация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миграция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замена ответственных лиц на номинальных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нарушения НК РФ, установленные в ходе мероприятий налогового контроля</a:t>
          </a:r>
          <a:endParaRPr lang="ru-RU" sz="1600" b="1" kern="1200" dirty="0"/>
        </a:p>
      </dsp:txBody>
      <dsp:txXfrm>
        <a:off x="5691701" y="902951"/>
        <a:ext cx="2227747" cy="3122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4B4F2-1E38-4622-BDEF-CB2592943C7C}">
      <dsp:nvSpPr>
        <dsp:cNvPr id="0" name=""/>
        <dsp:cNvSpPr/>
      </dsp:nvSpPr>
      <dsp:spPr>
        <a:xfrm>
          <a:off x="2736305" y="1599092"/>
          <a:ext cx="1986052" cy="11024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Признаки</a:t>
          </a:r>
          <a:endParaRPr lang="ru-RU" sz="2400" b="0" kern="1200" dirty="0"/>
        </a:p>
      </dsp:txBody>
      <dsp:txXfrm>
        <a:off x="3027156" y="1760543"/>
        <a:ext cx="1404350" cy="779554"/>
      </dsp:txXfrm>
    </dsp:sp>
    <dsp:sp modelId="{FC60B254-A286-4BF2-B9AB-7113E206339A}">
      <dsp:nvSpPr>
        <dsp:cNvPr id="0" name=""/>
        <dsp:cNvSpPr/>
      </dsp:nvSpPr>
      <dsp:spPr>
        <a:xfrm rot="16331202">
          <a:off x="3690314" y="1293710"/>
          <a:ext cx="129138" cy="37483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708945" y="1388033"/>
        <a:ext cx="90397" cy="224901"/>
      </dsp:txXfrm>
    </dsp:sp>
    <dsp:sp modelId="{77172374-0F40-4474-B2BE-D33BDFFC8186}">
      <dsp:nvSpPr>
        <dsp:cNvPr id="0" name=""/>
        <dsp:cNvSpPr/>
      </dsp:nvSpPr>
      <dsp:spPr>
        <a:xfrm>
          <a:off x="2448272" y="72001"/>
          <a:ext cx="2671813" cy="12838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Заинтересованность (</a:t>
          </a:r>
          <a:r>
            <a:rPr lang="ru-RU" sz="1600" b="0" kern="1200" dirty="0" err="1" smtClean="0"/>
            <a:t>аффилированность</a:t>
          </a:r>
          <a:r>
            <a:rPr lang="ru-RU" sz="1600" b="0" kern="1200" dirty="0" smtClean="0"/>
            <a:t>)</a:t>
          </a:r>
          <a:endParaRPr lang="ru-RU" sz="1600" b="0" kern="1200" dirty="0"/>
        </a:p>
      </dsp:txBody>
      <dsp:txXfrm>
        <a:off x="2839550" y="260015"/>
        <a:ext cx="1889257" cy="907815"/>
      </dsp:txXfrm>
    </dsp:sp>
    <dsp:sp modelId="{7A6AE7A7-92A1-44A2-8E82-ACF7C63B1556}">
      <dsp:nvSpPr>
        <dsp:cNvPr id="0" name=""/>
        <dsp:cNvSpPr/>
      </dsp:nvSpPr>
      <dsp:spPr>
        <a:xfrm rot="20756556">
          <a:off x="4738689" y="1676531"/>
          <a:ext cx="268669" cy="37483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739896" y="1761287"/>
        <a:ext cx="188068" cy="224901"/>
      </dsp:txXfrm>
    </dsp:sp>
    <dsp:sp modelId="{5256F484-20EB-4757-A4C4-C4135CA10291}">
      <dsp:nvSpPr>
        <dsp:cNvPr id="0" name=""/>
        <dsp:cNvSpPr/>
      </dsp:nvSpPr>
      <dsp:spPr>
        <a:xfrm>
          <a:off x="5040562" y="864099"/>
          <a:ext cx="2244093" cy="13538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Кредитор и должник входят в одну группу</a:t>
          </a:r>
          <a:endParaRPr lang="ru-RU" sz="1600" b="0" kern="1200" dirty="0"/>
        </a:p>
      </dsp:txBody>
      <dsp:txXfrm>
        <a:off x="5369202" y="1062372"/>
        <a:ext cx="1586813" cy="957347"/>
      </dsp:txXfrm>
    </dsp:sp>
    <dsp:sp modelId="{9C62BA22-96A1-40F6-80A5-2CAA06AF6BA1}">
      <dsp:nvSpPr>
        <dsp:cNvPr id="0" name=""/>
        <dsp:cNvSpPr/>
      </dsp:nvSpPr>
      <dsp:spPr>
        <a:xfrm rot="1232064">
          <a:off x="4631067" y="2341895"/>
          <a:ext cx="220148" cy="37483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633165" y="2405279"/>
        <a:ext cx="154104" cy="224901"/>
      </dsp:txXfrm>
    </dsp:sp>
    <dsp:sp modelId="{05E6EC4D-8F29-4956-87A8-F8F2AF57017D}">
      <dsp:nvSpPr>
        <dsp:cNvPr id="0" name=""/>
        <dsp:cNvSpPr/>
      </dsp:nvSpPr>
      <dsp:spPr>
        <a:xfrm>
          <a:off x="4649694" y="2402166"/>
          <a:ext cx="2510722" cy="11262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Нематериальность</a:t>
          </a:r>
          <a:r>
            <a:rPr lang="ru-RU" sz="700" b="0" kern="1200" dirty="0" smtClean="0"/>
            <a:t> </a:t>
          </a:r>
          <a:r>
            <a:rPr lang="ru-RU" sz="1600" b="0" kern="1200" dirty="0" smtClean="0"/>
            <a:t>оказанных</a:t>
          </a:r>
          <a:r>
            <a:rPr lang="ru-RU" sz="700" b="0" kern="1200" dirty="0" smtClean="0"/>
            <a:t> </a:t>
          </a:r>
          <a:r>
            <a:rPr lang="ru-RU" sz="1600" b="0" kern="1200" dirty="0" smtClean="0"/>
            <a:t>услуг</a:t>
          </a:r>
          <a:endParaRPr lang="ru-RU" sz="1600" b="0" kern="1200" dirty="0"/>
        </a:p>
      </dsp:txBody>
      <dsp:txXfrm>
        <a:off x="5017381" y="2567098"/>
        <a:ext cx="1775348" cy="796361"/>
      </dsp:txXfrm>
    </dsp:sp>
    <dsp:sp modelId="{AB9ACF66-3D08-4441-B8BB-752371CF8E47}">
      <dsp:nvSpPr>
        <dsp:cNvPr id="0" name=""/>
        <dsp:cNvSpPr/>
      </dsp:nvSpPr>
      <dsp:spPr>
        <a:xfrm rot="5685391">
          <a:off x="3543401" y="2735420"/>
          <a:ext cx="243300" cy="37483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582922" y="2774018"/>
        <a:ext cx="170310" cy="224901"/>
      </dsp:txXfrm>
    </dsp:sp>
    <dsp:sp modelId="{EE4E5111-969B-4B54-8FF0-A8A828D2114B}">
      <dsp:nvSpPr>
        <dsp:cNvPr id="0" name=""/>
        <dsp:cNvSpPr/>
      </dsp:nvSpPr>
      <dsp:spPr>
        <a:xfrm>
          <a:off x="2372547" y="3158085"/>
          <a:ext cx="2456702" cy="10714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/>
            <a:t>Безденежность отношений</a:t>
          </a:r>
          <a:endParaRPr lang="ru-RU" sz="1800" b="0" kern="1200" dirty="0"/>
        </a:p>
      </dsp:txBody>
      <dsp:txXfrm>
        <a:off x="2732323" y="3315002"/>
        <a:ext cx="1737150" cy="757665"/>
      </dsp:txXfrm>
    </dsp:sp>
    <dsp:sp modelId="{AAE01356-DBE2-46C0-A9DB-7CEBE15A09F5}">
      <dsp:nvSpPr>
        <dsp:cNvPr id="0" name=""/>
        <dsp:cNvSpPr/>
      </dsp:nvSpPr>
      <dsp:spPr>
        <a:xfrm rot="9698094">
          <a:off x="2483650" y="2333615"/>
          <a:ext cx="239598" cy="37483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553699" y="2397259"/>
        <a:ext cx="167719" cy="224901"/>
      </dsp:txXfrm>
    </dsp:sp>
    <dsp:sp modelId="{B2212769-D595-4D49-BBE2-06149FDB9189}">
      <dsp:nvSpPr>
        <dsp:cNvPr id="0" name=""/>
        <dsp:cNvSpPr/>
      </dsp:nvSpPr>
      <dsp:spPr>
        <a:xfrm>
          <a:off x="213820" y="2348845"/>
          <a:ext cx="2475532" cy="1115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Подозрительные условия оплаты</a:t>
          </a:r>
          <a:endParaRPr lang="ru-RU" sz="1600" b="0" kern="1200" dirty="0"/>
        </a:p>
      </dsp:txBody>
      <dsp:txXfrm>
        <a:off x="576353" y="2512174"/>
        <a:ext cx="1750466" cy="788619"/>
      </dsp:txXfrm>
    </dsp:sp>
    <dsp:sp modelId="{C90387E1-31B0-463F-8CDC-E6A3EBC201A4}">
      <dsp:nvSpPr>
        <dsp:cNvPr id="0" name=""/>
        <dsp:cNvSpPr/>
      </dsp:nvSpPr>
      <dsp:spPr>
        <a:xfrm rot="11577229">
          <a:off x="2472487" y="1701855"/>
          <a:ext cx="243899" cy="374835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544726" y="1785023"/>
        <a:ext cx="170729" cy="224901"/>
      </dsp:txXfrm>
    </dsp:sp>
    <dsp:sp modelId="{6D4263A0-BE48-4BA2-BE15-D89B38D48519}">
      <dsp:nvSpPr>
        <dsp:cNvPr id="0" name=""/>
        <dsp:cNvSpPr/>
      </dsp:nvSpPr>
      <dsp:spPr>
        <a:xfrm>
          <a:off x="0" y="936100"/>
          <a:ext cx="2469490" cy="12808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Неразумные длительные условия оплаты по сделке</a:t>
          </a:r>
          <a:endParaRPr lang="ru-RU" sz="1600" b="0" kern="1200" dirty="0"/>
        </a:p>
      </dsp:txBody>
      <dsp:txXfrm>
        <a:off x="361648" y="1123674"/>
        <a:ext cx="1746194" cy="905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0.26126</cdr:x>
      <cdr:y>0.10214</cdr:y>
    </cdr:from>
    <cdr:to>
      <cdr:x>0.37838</cdr:x>
      <cdr:y>0.19376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401399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rPr>
            <a:t>118,5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0.0385</cdr:x>
      <cdr:y>0.83479</cdr:y>
    </cdr:from>
    <cdr:to>
      <cdr:x>0.39399</cdr:x>
      <cdr:y>0.95957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4419" y="1997745"/>
          <a:ext cx="1056420" cy="298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600" b="1" kern="1200" dirty="0" smtClean="0">
              <a:solidFill>
                <a:srgbClr val="002060"/>
              </a:solidFill>
            </a:rPr>
            <a:t>2017 год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endParaRPr lang="ru-RU" sz="1600" b="1" kern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0.5766</cdr:x>
      <cdr:y>0.54043</cdr:y>
    </cdr:from>
    <cdr:to>
      <cdr:x>0.81284</cdr:x>
      <cdr:y>0.70676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713511" y="1293314"/>
          <a:ext cx="702044" cy="398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1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507</a:t>
          </a:r>
        </a:p>
      </cdr:txBody>
    </cdr:sp>
  </cdr:relSizeAnchor>
  <cdr:relSizeAnchor xmlns:cdr="http://schemas.openxmlformats.org/drawingml/2006/chartDrawing">
    <cdr:from>
      <cdr:x>0.1634</cdr:x>
      <cdr:y>0.55386</cdr:y>
    </cdr:from>
    <cdr:to>
      <cdr:x>0.43843</cdr:x>
      <cdr:y>0.63213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5586" y="1325446"/>
          <a:ext cx="817319" cy="187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spc="10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rPr>
            <a:t>490</a:t>
          </a:r>
        </a:p>
      </cdr:txBody>
    </cdr:sp>
  </cdr:relSizeAnchor>
  <cdr:relSizeAnchor xmlns:cdr="http://schemas.openxmlformats.org/drawingml/2006/chartDrawing">
    <cdr:from>
      <cdr:x>0.50443</cdr:x>
      <cdr:y>0.83479</cdr:y>
    </cdr:from>
    <cdr:to>
      <cdr:x>0.85992</cdr:x>
      <cdr:y>0.95957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99026" y="1997745"/>
          <a:ext cx="1056420" cy="298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104306" tIns="52153" rIns="104306" bIns="52153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043056" rtl="0">
            <a:spcBef>
              <a:spcPct val="0"/>
            </a:spcBef>
          </a:pPr>
          <a:r>
            <a:rPr lang="ru-RU" sz="1600" b="1" kern="1200" dirty="0" smtClean="0">
              <a:solidFill>
                <a:srgbClr val="002060"/>
              </a:solidFill>
            </a:rPr>
            <a:t>2018 год</a:t>
          </a:r>
        </a:p>
        <a:p xmlns:a="http://schemas.openxmlformats.org/drawingml/2006/main">
          <a:pPr algn="ctr" defTabSz="1043056" rtl="0">
            <a:spcBef>
              <a:spcPct val="0"/>
            </a:spcBef>
          </a:pPr>
          <a:endParaRPr lang="ru-RU" sz="1600" b="1" kern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0.33919</cdr:x>
      <cdr:y>0.21463</cdr:y>
    </cdr:from>
    <cdr:to>
      <cdr:x>0.61776</cdr:x>
      <cdr:y>0.3571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7975" y="513624"/>
          <a:ext cx="827858" cy="340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rPr>
            <a:t>+ 3,5%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</cdr:x>
      <cdr:y>0.43523</cdr:y>
    </cdr:from>
    <cdr:to>
      <cdr:x>0.58176</cdr:x>
      <cdr:y>0.48817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3744416" y="1775749"/>
          <a:ext cx="1701463" cy="215995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0.36107</cdr:x>
      <cdr:y>0.4354</cdr:y>
    </cdr:from>
    <cdr:to>
      <cdr:x>0.60912</cdr:x>
      <cdr:y>0.61488</cdr:y>
    </cdr:to>
    <cdr:sp macro="" textlink="">
      <cdr:nvSpPr>
        <cdr:cNvPr id="15" name="TextBox 14"/>
        <cdr:cNvSpPr txBox="1"/>
      </cdr:nvSpPr>
      <cdr:spPr>
        <a:xfrm xmlns:a="http://schemas.openxmlformats.org/drawingml/2006/main" rot="21161506">
          <a:off x="3379991" y="1776434"/>
          <a:ext cx="2322006" cy="732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ctr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rPr>
            <a:t>Рост на 14,1 %</a:t>
          </a:r>
        </a:p>
      </cdr:txBody>
    </cdr:sp>
  </cdr:relSizeAnchor>
  <cdr:relSizeAnchor xmlns:cdr="http://schemas.openxmlformats.org/drawingml/2006/chartDrawing">
    <cdr:from>
      <cdr:x>0.12269</cdr:x>
      <cdr:y>0.74282</cdr:y>
    </cdr:from>
    <cdr:to>
      <cdr:x>0.8775</cdr:x>
      <cdr:y>0.85551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36476" y="2853138"/>
          <a:ext cx="5761219" cy="432854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A7886-7A9F-40E2-8D27-CDE4626B6C5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7D56F-CFD9-4827-A819-18AE85B4A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3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3539C-D5C9-4338-8351-EA081E2F4F8F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8B576-3BC1-4962-A043-5DA4FF8C5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9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8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33AAE-37BB-4CEB-927E-0B30FBA762DA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AA14-9F34-44D6-A327-CC4350021BD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6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AA14-9F34-44D6-A327-CC4350021BDF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45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41363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AD2A1-DECD-497C-AF20-AC99B803545B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8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B365-42D0-4E80-9F67-6AA2F0BFA0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1FFF-E657-4DED-B508-57D8243334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AFA6-9193-471A-9572-9ACD797491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FC12-58BD-4DEA-984E-7EF510939A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FFE-ACBB-4FCA-8594-E3A5EA7447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9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9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02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E8C8-7C98-45EB-8A36-06AB4B0803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D79A-33E6-4DC5-B3F6-DB0EF678006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B365-42D0-4E80-9F67-6AA2F0BFA0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9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1FFF-E657-4DED-B508-57D82433341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8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AFA6-9193-471A-9572-9ACD797491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1E1B-3891-4F8F-8B5F-A549DAA052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FC12-58BD-4DEA-984E-7EF510939AA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B1C-5676-4735-A995-81FEED30AF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73350-8882-4938-8660-22DF16F12EA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3CFFE-ACBB-4FCA-8594-E3A5EA7447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547-8BCE-4198-87D7-9821786525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>
              <a:defRPr/>
            </a:pPr>
            <a:endParaRPr 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15C3B-0989-44C9-AEFC-33F637B46E3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F119-CCE5-441D-92AE-2F7ABE0C252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4797-92DB-4BAD-830A-00A22C9739C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72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8B7E-3709-4167-BAEC-8045D07B7E4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E8C8-7C98-45EB-8A36-06AB4B08038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2D6C8-39D4-4CCB-8B6B-2E2A145F7F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72D6C8-39D4-4CCB-8B6B-2E2A145F7F2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28.05.2019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C1DB01-B2AF-4036-927B-8EDB5D45487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5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15975" rtl="0" fontAlgn="base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algn="l" defTabSz="815975" rtl="0" fontAlgn="base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algn="l" defTabSz="815975" rtl="0" fontAlgn="base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80988" algn="just" defTabSz="815975" rtl="0" fontAlgn="base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algn="l" defTabSz="815975" rtl="0" fontAlgn="base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9567C5464B47B0223010F99157A0E4C8378CBE12D44B47AE9B01C9778DE77857A9FFCFEA91245DC2EA3B7B8711C7FDD6B81C58E820c5WFI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microsoft.com/office/2007/relationships/hdphoto" Target="../media/hdphoto10.wdp"/><Relationship Id="rId4" Type="http://schemas.openxmlformats.org/officeDocument/2006/relationships/image" Target="../media/image20.jpeg"/><Relationship Id="rId9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4.wdp"/><Relationship Id="rId7" Type="http://schemas.openxmlformats.org/officeDocument/2006/relationships/image" Target="../media/image3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201</a:t>
            </a:r>
            <a:r>
              <a:rPr lang="en-US" sz="2200" dirty="0" smtClean="0">
                <a:cs typeface="Arial" panose="020B0604020202020204" pitchFamily="34" charset="0"/>
              </a:rPr>
              <a:t>9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28.0</a:t>
            </a:r>
            <a:r>
              <a:rPr lang="ru-RU" sz="2200" b="1" dirty="0" smtClean="0">
                <a:cs typeface="Arial" pitchFamily="34" charset="0"/>
              </a:rPr>
              <a:t>5</a:t>
            </a:r>
            <a:r>
              <a:rPr lang="en-US" sz="2200" b="1" dirty="0" smtClean="0">
                <a:cs typeface="Arial" pitchFamily="34" charset="0"/>
              </a:rPr>
              <a:t>.2019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348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63" y="2427734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cs typeface="Arial" panose="020B0604020202020204" pitchFamily="34" charset="0"/>
              </a:rPr>
              <a:t>«Формирование прозрачной налоговой среды: обеспечение достоверности сведений, поступивших в Единый государственный реестр </a:t>
            </a: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юридических </a:t>
            </a:r>
            <a:r>
              <a:rPr lang="ru-RU" sz="2000" dirty="0">
                <a:cs typeface="Arial" panose="020B0604020202020204" pitchFamily="34" charset="0"/>
              </a:rPr>
              <a:t>лиц»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64768" y="3509554"/>
            <a:ext cx="582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Начальник отдела регистрации </a:t>
            </a:r>
          </a:p>
          <a:p>
            <a:pPr lvl="0" algn="r" defTabSz="816296">
              <a:defRPr/>
            </a:pP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и учета налогоплательщиков</a:t>
            </a:r>
          </a:p>
          <a:p>
            <a:pPr lvl="0" algn="r" defTabSz="816296">
              <a:defRPr/>
            </a:pPr>
            <a:r>
              <a:rPr lang="ru-RU" b="1" dirty="0" err="1">
                <a:solidFill>
                  <a:schemeClr val="bg1"/>
                </a:solidFill>
                <a:cs typeface="Arial" pitchFamily="34" charset="0"/>
              </a:rPr>
              <a:t>Добротворская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 Светлана Владиславовна</a:t>
            </a:r>
          </a:p>
          <a:p>
            <a:pPr lvl="0" algn="r" defTabSz="816296">
              <a:defRPr/>
            </a:pP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252034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8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cs typeface="Arial" pitchFamily="34" charset="0"/>
              </a:rPr>
              <a:t>Публичные обсуждения УФНС России по Омской области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 dirty="0">
                <a:cs typeface="Arial" pitchFamily="34" charset="0"/>
              </a:rPr>
              <a:t>28.05.2019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803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50"/>
          </a:xfrm>
        </p:spPr>
        <p:txBody>
          <a:bodyPr/>
          <a:lstStyle/>
          <a:p>
            <a:pPr marL="284163" algn="ctr"/>
            <a:r>
              <a:rPr lang="ru-RU" dirty="0" smtClean="0">
                <a:solidFill>
                  <a:schemeClr val="tx2"/>
                </a:solidFill>
              </a:rPr>
              <a:t>Миссия ФНС России – эффективная контрольно-надзорная деятельность и высокое качество предоставляемых услуг для законного, прозрачного и комфортного ведения бизнеса, обеспечения соблюдения прав налогоплательщиков и формирование финансовой основы деятельности государства</a:t>
            </a:r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539552" y="411510"/>
            <a:ext cx="7632700" cy="946150"/>
          </a:xfrm>
        </p:spPr>
        <p:txBody>
          <a:bodyPr/>
          <a:lstStyle/>
          <a:p>
            <a:pPr algn="ctr" defTabSz="814388" fontAlgn="base"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</a:rPr>
              <a:t>МИССИЯ ФНС РОССИИ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25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003237" cy="504056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Сервис «Прозрачный бизнес» на сайте ФНС России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9" y="699542"/>
            <a:ext cx="30339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49" y="1203598"/>
            <a:ext cx="3960440" cy="211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2879812" y="1552104"/>
            <a:ext cx="1368152" cy="16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07704" y="1656144"/>
            <a:ext cx="648072" cy="267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338792">
            <a:off x="2579716" y="1705454"/>
            <a:ext cx="28342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02499"/>
            <a:ext cx="4768634" cy="29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трелка углом 14"/>
          <p:cNvSpPr/>
          <p:nvPr/>
        </p:nvSpPr>
        <p:spPr>
          <a:xfrm rot="5400000">
            <a:off x="4174885" y="1795489"/>
            <a:ext cx="524555" cy="193737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39502"/>
            <a:ext cx="7632848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Гражданский кодекс Российской Федерации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Статья 51. Государственная регистрация юридических лиц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3. До государственной регистрации юридического лица, изменений его устава или до включения иных данных, не связанных с изменениями устава, в единый государственный реестр юридических лиц уполномоченный государственный орган обязан провести </a:t>
            </a:r>
            <a:r>
              <a:rPr lang="ru-RU" sz="1200" dirty="0">
                <a:solidFill>
                  <a:schemeClr val="tx1"/>
                </a:solidFill>
                <a:hlinkClick r:id="rId2"/>
              </a:rPr>
              <a:t>в порядке и в срок, которые предусмотрены законом, проверку достоверности данных, включаемых в указанный реестр.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923678"/>
            <a:ext cx="7704856" cy="14401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Федеральный закон от 08.08.2002 №129</a:t>
            </a:r>
            <a:r>
              <a:rPr lang="en-US" b="1" dirty="0">
                <a:solidFill>
                  <a:srgbClr val="0070C0"/>
                </a:solidFill>
              </a:rPr>
              <a:t>-</a:t>
            </a:r>
            <a:r>
              <a:rPr lang="ru-RU" b="1" dirty="0">
                <a:solidFill>
                  <a:srgbClr val="0070C0"/>
                </a:solidFill>
              </a:rPr>
              <a:t>ФЗ «О государственной регистрации юридических лиц и индивидуальных предпринимателей»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Статья 9. Порядок представления документов при государственной регистрации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4.2. Проверка достоверности сведений, включаемых или включенных в единый государственный реестр юридических лиц, проводится регистрирующим органом в случае возникновения обоснованных сомнений в их достоверности …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435846"/>
            <a:ext cx="7704856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Приказ ФНС России от 11.02.2016 N ММВ-7-14/72@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"Об утверждении оснований, условий и способов проведения указанных в пункте 4.2 статьи 9 Федерального закона "О государственной регистрации юридических лиц и индивидуальных предпринимателей" мероприятий, порядка использования результатов этих мероприятий, формы письменного возражения относительно предстоящей государственной регистрации изменений устава юридического лица или предстоящего внесения сведений в Единый государственный реестр юридических лиц, формы заявления физического лица о недостоверности сведений о нем в Едином государственном реестре юридических лиц"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(Зарегистрировано в Минюсте России 20.05.2016 N 42195)</a:t>
            </a: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 bwMode="auto">
          <a:xfrm>
            <a:off x="8404225" y="4398963"/>
            <a:ext cx="503238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1551" tIns="40777" rIns="81551" bIns="40777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 dirty="0" smtClean="0">
                <a:solidFill>
                  <a:srgbClr val="FFFFFF"/>
                </a:solidFill>
              </a:rPr>
              <a:t>  </a:t>
            </a:r>
            <a:r>
              <a:rPr lang="ru-RU" sz="2100" dirty="0" smtClean="0">
                <a:solidFill>
                  <a:srgbClr val="FFFFFF"/>
                </a:solidFill>
              </a:rPr>
              <a:t>3</a:t>
            </a:r>
            <a:endParaRPr lang="ru-RU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2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8075612" cy="428755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Достоверность сведений, включаемых в ЕГРЮЛ</a:t>
            </a:r>
            <a:endParaRPr lang="ru-RU" sz="22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2397926"/>
              </p:ext>
            </p:extLst>
          </p:nvPr>
        </p:nvGraphicFramePr>
        <p:xfrm>
          <a:off x="611188" y="1504950"/>
          <a:ext cx="364807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6907451"/>
              </p:ext>
            </p:extLst>
          </p:nvPr>
        </p:nvGraphicFramePr>
        <p:xfrm>
          <a:off x="4572000" y="987574"/>
          <a:ext cx="39604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93587"/>
              </p:ext>
            </p:extLst>
          </p:nvPr>
        </p:nvGraphicFramePr>
        <p:xfrm>
          <a:off x="323528" y="915566"/>
          <a:ext cx="4320480" cy="385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97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645319" y="267494"/>
            <a:ext cx="7548562" cy="714375"/>
          </a:xfrm>
        </p:spPr>
        <p:txBody>
          <a:bodyPr/>
          <a:lstStyle/>
          <a:p>
            <a:pPr algn="ctr" defTabSz="814388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Проверка достоверности сведений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2533" name="AutoShape 4" descr="https://t4.ftcdn.net/jpg/00/46/95/33/500_F_46953381_LyPVAuAFHqen2kME00kFlz0dHVncY8W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38" y="3448050"/>
            <a:ext cx="1857375" cy="357188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Обоснованные </a:t>
            </a:r>
            <a:endParaRPr lang="en-US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сомнения</a:t>
            </a:r>
            <a:endParaRPr lang="ru-RU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8375" y="3386138"/>
            <a:ext cx="1714500" cy="481012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достоверности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29460" y="3386932"/>
            <a:ext cx="1714500" cy="481012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Направление 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уведомлений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1170" y="3313113"/>
            <a:ext cx="1785938" cy="62865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Запись в ЕГРЮЛ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978025" y="2066925"/>
            <a:ext cx="382588" cy="3508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34013" y="1779588"/>
            <a:ext cx="857250" cy="287337"/>
          </a:xfrm>
          <a:prstGeom prst="rect">
            <a:avLst/>
          </a:prstGeom>
        </p:spPr>
        <p:txBody>
          <a:bodyPr wrap="none" lIns="104306" tIns="52153" rIns="104306" bIns="52153" anchor="ctr">
            <a:normAutofit fontScale="8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30 дней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824288" y="2085975"/>
            <a:ext cx="384175" cy="3492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670549" y="2066925"/>
            <a:ext cx="620713" cy="3508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Блок-схема: объединение 1"/>
          <p:cNvSpPr/>
          <p:nvPr/>
        </p:nvSpPr>
        <p:spPr>
          <a:xfrm>
            <a:off x="8251825" y="896938"/>
            <a:ext cx="446088" cy="142240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8302625" y="2571750"/>
            <a:ext cx="395288" cy="39528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49" name="Picture 21" descr="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8313" y="1347788"/>
            <a:ext cx="1439862" cy="18923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551" name="AutoShape 23" descr="due-diligence-500x383@2x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53" name="AutoShape 25" descr="due-diligence-500x383@2x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55" name="AutoShape 27" descr="due-diligence-500x383@2x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57" name="AutoShape 29" descr="due-diligence-500x383@2x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59" name="AutoShape 31" descr="due-diligence-500x383@2x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61" name="AutoShape 33" descr="Fotolia_56781092_Subscription_Monthly_M-1104x1104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63" name="AutoShape 35" descr="Fotolia_56781092_Subscription_Monthly_M-1104x1104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65" name="Picture 37" descr="1b9c0e75536891720a3464ababa1059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4663" y="1276350"/>
            <a:ext cx="1223962" cy="2087563"/>
          </a:xfrm>
          <a:prstGeom prst="rect">
            <a:avLst/>
          </a:prstGeom>
          <a:noFill/>
        </p:spPr>
      </p:pic>
      <p:sp>
        <p:nvSpPr>
          <p:cNvPr id="22567" name="AutoShape 39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69" name="AutoShape 41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71" name="AutoShape 43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73" name="AutoShape 45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75" name="AutoShape 47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78" name="AutoShape 50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2580" name="AutoShape 52" descr="1957cab7c1d1f6c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2586" name="Picture 58" descr="1_5255198fc48ce5255198fc491a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20632" y="1274763"/>
            <a:ext cx="1779760" cy="2157413"/>
          </a:xfrm>
          <a:prstGeom prst="rect">
            <a:avLst/>
          </a:prstGeom>
          <a:noFill/>
        </p:spPr>
      </p:pic>
      <p:pic>
        <p:nvPicPr>
          <p:cNvPr id="22590" name="Picture 62" descr="opentext-image-magnifying-glass-fold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1413" y="1276350"/>
            <a:ext cx="1368425" cy="20875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25469" y="2066925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3312" y="1608138"/>
            <a:ext cx="914400" cy="555526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ЕГРЮЛ</a:t>
            </a:r>
          </a:p>
        </p:txBody>
      </p:sp>
    </p:spTree>
    <p:extLst>
      <p:ext uri="{BB962C8B-B14F-4D97-AF65-F5344CB8AC3E}">
        <p14:creationId xmlns:p14="http://schemas.microsoft.com/office/powerpoint/2010/main" val="6710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075612" cy="428755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Записи о недостоверности сведений, включенных в ЕГРЮЛ</a:t>
            </a:r>
            <a:endParaRPr lang="ru-RU" sz="2200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8417363"/>
              </p:ext>
            </p:extLst>
          </p:nvPr>
        </p:nvGraphicFramePr>
        <p:xfrm>
          <a:off x="611188" y="1504950"/>
          <a:ext cx="364807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904999"/>
              </p:ext>
            </p:extLst>
          </p:nvPr>
        </p:nvGraphicFramePr>
        <p:xfrm>
          <a:off x="539552" y="1131590"/>
          <a:ext cx="7560840" cy="356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933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119556"/>
              </p:ext>
            </p:extLst>
          </p:nvPr>
        </p:nvGraphicFramePr>
        <p:xfrm>
          <a:off x="683568" y="1203598"/>
          <a:ext cx="7099250" cy="309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784"/>
                <a:gridCol w="3414897"/>
                <a:gridCol w="3415569"/>
              </a:tblGrid>
              <a:tr h="3388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Сведения об адресе (месте нахождения) юридического лица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Почтовый индекс</a:t>
                      </a:r>
                      <a:endParaRPr lang="ru-RU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644000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Субъект Российской Федерации</a:t>
                      </a:r>
                      <a:endParaRPr lang="ru-RU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ОБЛАСТЬ ОМСКАЯ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Город (волость и т.п.)</a:t>
                      </a:r>
                      <a:endParaRPr lang="ru-RU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ГОРОД ОМСК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Улица (проспект, переулок и т.д.)</a:t>
                      </a:r>
                      <a:endParaRPr lang="ru-RU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УЛИЦА </a:t>
                      </a:r>
                      <a:r>
                        <a:rPr lang="ru-RU" sz="1400" b="1" dirty="0" smtClean="0">
                          <a:effectLst/>
                        </a:rPr>
                        <a:t>ХХХХХХХ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8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Номер дома (владение и т.п.)</a:t>
                      </a:r>
                      <a:endParaRPr lang="ru-RU" sz="14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ДОМ </a:t>
                      </a:r>
                      <a:r>
                        <a:rPr lang="en-US" sz="1400" b="1" dirty="0" smtClean="0">
                          <a:effectLst/>
                        </a:rPr>
                        <a:t>NNN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63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Дополнительные сведения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Сведения недостоверны (результаты проверки достоверности содержащихся в ЕГРЮЛ сведений о юридическом лице)</a:t>
                      </a:r>
                      <a:endParaRPr lang="ru-RU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585" name="Заголовок 2"/>
          <p:cNvSpPr>
            <a:spLocks noGrp="1"/>
          </p:cNvSpPr>
          <p:nvPr>
            <p:ph type="title"/>
          </p:nvPr>
        </p:nvSpPr>
        <p:spPr>
          <a:xfrm>
            <a:off x="581819" y="267494"/>
            <a:ext cx="7548562" cy="946150"/>
          </a:xfrm>
        </p:spPr>
        <p:txBody>
          <a:bodyPr/>
          <a:lstStyle/>
          <a:p>
            <a:pPr algn="ctr" defTabSz="814388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Выписка из ЕГРЮЛ </a:t>
            </a:r>
            <a:r>
              <a:rPr lang="en-US" sz="2200" dirty="0" smtClean="0">
                <a:solidFill>
                  <a:srgbClr val="0070C0"/>
                </a:solidFill>
              </a:rPr>
              <a:t>- </a:t>
            </a:r>
            <a:r>
              <a:rPr lang="ru-RU" sz="2200" dirty="0" smtClean="0">
                <a:solidFill>
                  <a:srgbClr val="0070C0"/>
                </a:solidFill>
              </a:rPr>
              <a:t>о недостоверности сведений</a:t>
            </a:r>
          </a:p>
        </p:txBody>
      </p:sp>
      <p:sp>
        <p:nvSpPr>
          <p:cNvPr id="23586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7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67944" y="3075806"/>
            <a:ext cx="3960813" cy="1431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7308304" y="2228205"/>
            <a:ext cx="1081088" cy="863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11188" y="285750"/>
            <a:ext cx="8075612" cy="642938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Исключение из ЕГРЮЛ по решению регистрирующего органа</a:t>
            </a:r>
          </a:p>
        </p:txBody>
      </p:sp>
      <p:sp>
        <p:nvSpPr>
          <p:cNvPr id="24580" name="Номер слайда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8</a:t>
            </a: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21" name="Прямая со стрелкой 20"/>
          <p:cNvCxnSpPr>
            <a:endCxn id="22" idx="1"/>
          </p:cNvCxnSpPr>
          <p:nvPr/>
        </p:nvCxnSpPr>
        <p:spPr>
          <a:xfrm>
            <a:off x="4786313" y="1963738"/>
            <a:ext cx="1298575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772025" y="3089275"/>
            <a:ext cx="1312863" cy="1905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86313" y="4340225"/>
            <a:ext cx="1298575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72063" y="4286250"/>
            <a:ext cx="914400" cy="914400"/>
          </a:xfrm>
          <a:prstGeom prst="rect">
            <a:avLst/>
          </a:prstGeom>
        </p:spPr>
        <p:txBody>
          <a:bodyPr wrap="none" lIns="104306" tIns="52153" rIns="104306" bIns="52153" anchor="ctr">
            <a:normAutofit/>
          </a:bodyPr>
          <a:lstStyle/>
          <a:p>
            <a:pPr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27775" y="1785144"/>
            <a:ext cx="1714500" cy="357188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400" b="1" dirty="0">
                <a:latin typeface="+mj-lt"/>
                <a:ea typeface="+mj-ea"/>
                <a:cs typeface="+mj-cs"/>
              </a:rPr>
              <a:t>Недействующее  ЮЛ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53091" y="1571618"/>
            <a:ext cx="1914532" cy="30718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1275">
            <a:solidFill>
              <a:srgbClr val="92D050"/>
            </a:solidFill>
            <a:bevel/>
          </a:ln>
          <a:effectLst>
            <a:outerShdw blurRad="50800" dist="50800" dir="5400000" algn="ctr" rotWithShape="0">
              <a:schemeClr val="accent3">
                <a:lumMod val="50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 extrusionH="63500" contourW="12700">
            <a:bevelT w="127000" prst="riblet"/>
            <a:bevelB w="190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51507" y="1963738"/>
            <a:ext cx="1928813" cy="785813"/>
          </a:xfrm>
          <a:prstGeom prst="rect">
            <a:avLst/>
          </a:prstGeom>
        </p:spPr>
        <p:txBody>
          <a:bodyPr wrap="none" lIns="104306" tIns="52153" rIns="104306" bIns="52153" anchor="ctr">
            <a:normAutofit lnSpcReduction="1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ЕГРЮЛ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27775" y="2874963"/>
            <a:ext cx="1714500" cy="428625"/>
          </a:xfrm>
          <a:prstGeom prst="rect">
            <a:avLst/>
          </a:prstGeom>
        </p:spPr>
        <p:txBody>
          <a:bodyPr wrap="none" lIns="104306" tIns="52153" rIns="104306" bIns="52153" anchor="ctr">
            <a:noAutofit/>
          </a:bodyPr>
          <a:lstStyle/>
          <a:p>
            <a:pPr algn="ctr" defTabSz="1042988"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ЮЛ с недостоверными </a:t>
            </a:r>
          </a:p>
          <a:p>
            <a:pPr algn="ctr" defTabSz="1042988">
              <a:lnSpc>
                <a:spcPct val="80000"/>
              </a:lnSpc>
            </a:pPr>
            <a:r>
              <a:rPr lang="ru-RU" sz="1400" b="1" dirty="0">
                <a:latin typeface="Calibri" pitchFamily="34" charset="0"/>
              </a:rPr>
              <a:t>сведениями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2681" y="3940176"/>
            <a:ext cx="1944688" cy="703276"/>
          </a:xfrm>
          <a:prstGeom prst="rect">
            <a:avLst/>
          </a:prstGeom>
        </p:spPr>
        <p:txBody>
          <a:bodyPr wrap="none" lIns="104306" tIns="52153" rIns="104306" bIns="52153" anchor="ctr"/>
          <a:lstStyle/>
          <a:p>
            <a:pPr algn="ctr" defTabSz="1043056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+mj-lt"/>
                <a:ea typeface="+mj-ea"/>
                <a:cs typeface="+mj-cs"/>
              </a:rPr>
              <a:t>ЮЛ, которые невозможно </a:t>
            </a:r>
          </a:p>
          <a:p>
            <a:pPr algn="ctr" defTabSz="1043056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+mj-lt"/>
                <a:ea typeface="+mj-ea"/>
                <a:cs typeface="+mj-cs"/>
              </a:rPr>
              <a:t>ликвидировать из-за </a:t>
            </a:r>
          </a:p>
          <a:p>
            <a:pPr algn="ctr" defTabSz="1043056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400" b="1" dirty="0">
                <a:latin typeface="+mj-lt"/>
                <a:ea typeface="+mj-ea"/>
                <a:cs typeface="+mj-cs"/>
              </a:rPr>
              <a:t>отсутствия средств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84888" y="1571625"/>
            <a:ext cx="2149475" cy="784225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84888" y="2671763"/>
            <a:ext cx="2149475" cy="7858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84888" y="3940175"/>
            <a:ext cx="2149475" cy="70327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5536" y="2286000"/>
            <a:ext cx="2664296" cy="1822450"/>
          </a:xfrm>
          <a:prstGeom prst="rightArrow">
            <a:avLst/>
          </a:prstGeom>
          <a:noFill/>
          <a:ln w="57150"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Решение регистрирующего органа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2" y="2355726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 err="1">
                <a:cs typeface="Arial" panose="020B0604020202020204" pitchFamily="34" charset="0"/>
              </a:rPr>
              <a:t>Высокорисковые</a:t>
            </a:r>
            <a:r>
              <a:rPr lang="ru-RU" sz="2200" dirty="0">
                <a:cs typeface="Arial" panose="020B0604020202020204" pitchFamily="34" charset="0"/>
              </a:rPr>
              <a:t> отрасли в Омской области через призму контрольно-аналитической работы налоговых </a:t>
            </a:r>
            <a:r>
              <a:rPr lang="ru-RU" sz="2200" dirty="0" smtClean="0">
                <a:cs typeface="Arial" panose="020B0604020202020204" pitchFamily="34" charset="0"/>
              </a:rPr>
              <a:t>органов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85242" y="3579862"/>
            <a:ext cx="81369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2600" b="1" dirty="0" smtClean="0">
                <a:cs typeface="Arial" pitchFamily="34" charset="0"/>
              </a:rPr>
              <a:t>				</a:t>
            </a:r>
            <a:r>
              <a:rPr lang="ru-RU" sz="6400" b="1" dirty="0"/>
              <a:t>Начальник контрольно-аналитического отдела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 smtClean="0"/>
              <a:t>УФНС России по Омской области</a:t>
            </a:r>
          </a:p>
          <a:p>
            <a:pPr algn="r" defTabSz="912481" fontAlgn="auto">
              <a:spcBef>
                <a:spcPts val="0"/>
              </a:spcBef>
              <a:spcAft>
                <a:spcPts val="0"/>
              </a:spcAft>
            </a:pPr>
            <a:r>
              <a:rPr lang="ru-RU" sz="6400" b="1" dirty="0"/>
              <a:t>Зайцева </a:t>
            </a:r>
            <a:r>
              <a:rPr lang="ru-RU" sz="6400" b="1" dirty="0" smtClean="0"/>
              <a:t>Елена Михайловна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600" b="1" dirty="0" smtClean="0">
                <a:cs typeface="Arial" pitchFamily="34" charset="0"/>
              </a:rPr>
              <a:t>		</a:t>
            </a:r>
            <a:r>
              <a:rPr lang="ru-RU" sz="2400" b="1" dirty="0" smtClean="0">
                <a:cs typeface="Arial" pitchFamily="34" charset="0"/>
              </a:rPr>
              <a:t>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2400" b="1" dirty="0" smtClean="0">
                <a:cs typeface="Arial" pitchFamily="34" charset="0"/>
              </a:rPr>
              <a:t> </a:t>
            </a:r>
            <a:endParaRPr lang="ru-RU" sz="2400" b="1" dirty="0" smtClean="0"/>
          </a:p>
          <a:p>
            <a:pPr>
              <a:lnSpc>
                <a:spcPct val="80000"/>
              </a:lnSpc>
              <a:defRPr/>
            </a:pPr>
            <a:endParaRPr lang="ru-RU" sz="19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3400" b="1" dirty="0" smtClean="0"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26352" y="4259894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4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cs typeface="Arial" pitchFamily="34" charset="0"/>
              </a:rPr>
              <a:t>Публичные обсуждения УФНС России по Омской области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cs typeface="Arial" pitchFamily="34" charset="0"/>
              </a:rPr>
              <a:t>28.05.2019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03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7786742" cy="507469"/>
          </a:xfrm>
        </p:spPr>
        <p:txBody>
          <a:bodyPr/>
          <a:lstStyle/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Ответственность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730" y="627534"/>
            <a:ext cx="3286148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Административная (</a:t>
            </a:r>
            <a:r>
              <a:rPr lang="ru-RU" sz="1600" dirty="0" err="1" smtClean="0">
                <a:solidFill>
                  <a:schemeClr val="bg1"/>
                </a:solidFill>
              </a:rPr>
              <a:t>КоАП</a:t>
            </a:r>
            <a:r>
              <a:rPr lang="ru-RU" sz="1600" dirty="0" smtClean="0">
                <a:solidFill>
                  <a:schemeClr val="bg1"/>
                </a:solidFill>
              </a:rPr>
              <a:t> РФ)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4838" y="674390"/>
            <a:ext cx="3929090" cy="3131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Уголовная (УК РФ)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634" y="1250147"/>
            <a:ext cx="2414598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Статья  14.25 Нарушение законодательства о государственной регистрации юридических лиц и индивидуальных предпринимателей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781" y="2491705"/>
            <a:ext cx="3579429" cy="3857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Статья 173.1. Незаконное образование (создание, реорганизация) юридического лица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668441"/>
            <a:ext cx="3500462" cy="528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Статья 173.2. Незаконное использование документов для образования (создания, реорганизации) юридического лица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5532" y="1126311"/>
            <a:ext cx="3658396" cy="5619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Статья 170.1. Фальсификация единого государственного реестра юридических лиц, реестра владельцев ценных бумаг или системы депозитарного учета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1560" y="1131590"/>
            <a:ext cx="0" cy="136011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8134" y="2471736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99768" y="987574"/>
            <a:ext cx="0" cy="295232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99768" y="1415979"/>
            <a:ext cx="18576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499768" y="2690818"/>
            <a:ext cx="252824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99768" y="3924549"/>
            <a:ext cx="28654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92650" y="1872125"/>
            <a:ext cx="987462" cy="48359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Штраф до 300 тыс. руб.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86970" y="1857370"/>
            <a:ext cx="1178004" cy="49835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Принудительные работы до 2 лет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3" y="1857372"/>
            <a:ext cx="1325937" cy="4983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Лишение свободы </a:t>
            </a:r>
            <a:endParaRPr lang="en-US" sz="900" dirty="0" smtClean="0">
              <a:solidFill>
                <a:schemeClr val="bg1"/>
              </a:solidFill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до 2 лет со штрафом до 100 тыс. руб.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6180" y="3060260"/>
            <a:ext cx="953932" cy="40055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Штраф до 300 тыс. руб.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86970" y="3044140"/>
            <a:ext cx="1245324" cy="4166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Принудительные работы до 3 лет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34217" y="3041308"/>
            <a:ext cx="1275381" cy="4195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Лишение свободы до 3 лет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41461" y="4371950"/>
            <a:ext cx="1245316" cy="3659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Исправительные работы до 2 лет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4371950"/>
            <a:ext cx="1114638" cy="4730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Обязательные работы 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</a:rPr>
              <a:t>до 240 часов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26181" y="4371949"/>
            <a:ext cx="1060790" cy="3659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Штраф до 300 тыс. руб.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8730" y="3060261"/>
            <a:ext cx="1275381" cy="3500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Предупреждение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35696" y="3041307"/>
            <a:ext cx="936104" cy="62713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Штраф до 10 тыс. руб.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86918" y="3041307"/>
            <a:ext cx="1417651" cy="3659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Дисквалификация до 3 лет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30" idx="0"/>
          </p:cNvCxnSpPr>
          <p:nvPr/>
        </p:nvCxnSpPr>
        <p:spPr>
          <a:xfrm flipV="1">
            <a:off x="986421" y="2694781"/>
            <a:ext cx="417227" cy="3654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134812" y="2694781"/>
            <a:ext cx="397986" cy="34652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1" idx="0"/>
            <a:endCxn id="6" idx="2"/>
          </p:cNvCxnSpPr>
          <p:nvPr/>
        </p:nvCxnSpPr>
        <p:spPr>
          <a:xfrm flipV="1">
            <a:off x="2303748" y="2678907"/>
            <a:ext cx="27185" cy="362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18" idx="0"/>
          </p:cNvCxnSpPr>
          <p:nvPr/>
        </p:nvCxnSpPr>
        <p:spPr>
          <a:xfrm flipH="1" flipV="1">
            <a:off x="6237122" y="1689862"/>
            <a:ext cx="38850" cy="1675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033987" y="1689860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035599" y="2877521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235647" y="2877521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664119" y="1689860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682982" y="2877521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222683" y="4197077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353455" y="4197079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7596336" y="4197078"/>
            <a:ext cx="0" cy="1917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4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53" y="2571755"/>
            <a:ext cx="9102609" cy="110251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«Принимаемые налоговыми органами меры для взыскания и урегулирования задолженности по уплате налогов, сборов, страховых взносов»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552464"/>
            <a:ext cx="582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Начальник отдела по работе с задолженностью</a:t>
            </a:r>
          </a:p>
          <a:p>
            <a:pPr algn="r" defTabSz="816296">
              <a:defRPr/>
            </a:pP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УФНС </a:t>
            </a:r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России по Омской области  </a:t>
            </a:r>
          </a:p>
          <a:p>
            <a:pPr algn="r" defTabSz="816296">
              <a:defRPr/>
            </a:pPr>
            <a:r>
              <a:rPr lang="ru-RU" b="1" dirty="0" err="1" smtClean="0">
                <a:solidFill>
                  <a:schemeClr val="bg1"/>
                </a:solidFill>
                <a:cs typeface="Arial" pitchFamily="34" charset="0"/>
              </a:rPr>
              <a:t>Губер</a:t>
            </a:r>
            <a:r>
              <a:rPr lang="ru-RU" b="1" dirty="0" smtClean="0">
                <a:solidFill>
                  <a:schemeClr val="bg1"/>
                </a:solidFill>
                <a:cs typeface="Arial" pitchFamily="34" charset="0"/>
              </a:rPr>
              <a:t> Евгения Владимировна</a:t>
            </a:r>
            <a:endParaRPr lang="ru-RU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904648" y="4371950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ru-RU" sz="12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cs typeface="Arial" pitchFamily="34" charset="0"/>
              </a:rPr>
              <a:t>Публичные обсуждения УФНС России по Омской области</a:t>
            </a:r>
          </a:p>
          <a:p>
            <a:pPr>
              <a:lnSpc>
                <a:spcPct val="80000"/>
              </a:lnSpc>
              <a:defRPr/>
            </a:pPr>
            <a:r>
              <a:rPr lang="en-US" sz="1800" b="1" dirty="0">
                <a:cs typeface="Arial" pitchFamily="34" charset="0"/>
              </a:rPr>
              <a:t>28.05.2019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39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/>
          </p:cNvSpPr>
          <p:nvPr/>
        </p:nvSpPr>
        <p:spPr bwMode="auto">
          <a:xfrm>
            <a:off x="164259" y="290598"/>
            <a:ext cx="8805863" cy="480952"/>
          </a:xfrm>
          <a:prstGeom prst="rect">
            <a:avLst/>
          </a:prstGeom>
          <a:noFill/>
          <a:ln>
            <a:noFill/>
          </a:ln>
          <a:extLst/>
        </p:spPr>
        <p:txBody>
          <a:bodyPr lIns="81455" tIns="40729" rIns="81455" bIns="40729" anchor="ctr"/>
          <a:lstStyle/>
          <a:p>
            <a:pPr algn="ctr" defTabSz="815317">
              <a:lnSpc>
                <a:spcPts val="2500"/>
              </a:lnSpc>
              <a:spcBef>
                <a:spcPct val="0"/>
              </a:spcBef>
            </a:pPr>
            <a:r>
              <a:rPr lang="ru-RU" sz="2200" b="1" dirty="0">
                <a:solidFill>
                  <a:srgbClr val="0070C0"/>
                </a:solidFill>
              </a:rPr>
              <a:t>Динамика </a:t>
            </a:r>
            <a:r>
              <a:rPr lang="ru-RU" sz="2200" b="1" dirty="0" smtClean="0">
                <a:solidFill>
                  <a:srgbClr val="0070C0"/>
                </a:solidFill>
              </a:rPr>
              <a:t>поступлений, млрд</a:t>
            </a:r>
            <a:r>
              <a:rPr lang="ru-RU" sz="2200" b="1" dirty="0">
                <a:solidFill>
                  <a:srgbClr val="0070C0"/>
                </a:solidFill>
              </a:rPr>
              <a:t>. рублей</a:t>
            </a:r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06414" y="4435657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1</a:t>
            </a:r>
            <a:endParaRPr lang="ru-RU" dirty="0" smtClean="0">
              <a:solidFill>
                <a:prstClr val="white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88478904"/>
              </p:ext>
            </p:extLst>
          </p:nvPr>
        </p:nvGraphicFramePr>
        <p:xfrm>
          <a:off x="177157" y="951570"/>
          <a:ext cx="7992888" cy="392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189376" y="1131590"/>
            <a:ext cx="936104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134,7</a:t>
            </a:r>
          </a:p>
        </p:txBody>
      </p:sp>
      <p:sp>
        <p:nvSpPr>
          <p:cNvPr id="3" name="Стрелка вправо 2"/>
          <p:cNvSpPr/>
          <p:nvPr/>
        </p:nvSpPr>
        <p:spPr>
          <a:xfrm rot="10800000">
            <a:off x="6444208" y="1995686"/>
            <a:ext cx="194421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6444208" y="2931790"/>
            <a:ext cx="1944216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6372200" y="1455626"/>
            <a:ext cx="2016224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Взыскано принудительно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444208" y="2535746"/>
            <a:ext cx="2016224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Оплачено добровольно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25019" y="2003697"/>
            <a:ext cx="1584176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25019" y="2841780"/>
            <a:ext cx="1584176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3749055" y="2373821"/>
            <a:ext cx="936104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+ 12 %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642953" y="1635645"/>
            <a:ext cx="936104" cy="36004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+ 11%</a:t>
            </a:r>
          </a:p>
        </p:txBody>
      </p:sp>
    </p:spTree>
    <p:extLst>
      <p:ext uri="{BB962C8B-B14F-4D97-AF65-F5344CB8AC3E}">
        <p14:creationId xmlns:p14="http://schemas.microsoft.com/office/powerpoint/2010/main" val="8187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0" name="Rectangle 12"/>
          <p:cNvSpPr>
            <a:spLocks/>
          </p:cNvSpPr>
          <p:nvPr/>
        </p:nvSpPr>
        <p:spPr bwMode="auto">
          <a:xfrm>
            <a:off x="428651" y="244548"/>
            <a:ext cx="8566097" cy="349321"/>
          </a:xfrm>
          <a:prstGeom prst="rect">
            <a:avLst/>
          </a:prstGeom>
          <a:noFill/>
          <a:ln>
            <a:noFill/>
          </a:ln>
          <a:extLst/>
        </p:spPr>
        <p:txBody>
          <a:bodyPr lIns="81549" tIns="40776" rIns="81549" bIns="40776" anchor="ctr"/>
          <a:lstStyle/>
          <a:p>
            <a:pPr algn="ctr">
              <a:lnSpc>
                <a:spcPct val="90000"/>
              </a:lnSpc>
            </a:pPr>
            <a:r>
              <a:rPr lang="ru-RU" sz="2200" b="1" dirty="0">
                <a:solidFill>
                  <a:srgbClr val="0070C0"/>
                </a:solidFill>
              </a:rPr>
              <a:t>Образец платежного поручения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003" t="18641" r="50590" b="2079"/>
          <a:stretch/>
        </p:blipFill>
        <p:spPr bwMode="auto">
          <a:xfrm>
            <a:off x="1259632" y="627534"/>
            <a:ext cx="6552728" cy="4192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2643028" y="2866491"/>
            <a:ext cx="523982" cy="339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68739" y="2928135"/>
            <a:ext cx="509846" cy="277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12378" y="3536879"/>
            <a:ext cx="454633" cy="3005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744931" y="3590818"/>
            <a:ext cx="508571" cy="24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916185" y="3590818"/>
            <a:ext cx="493160" cy="24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06414" y="4435657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2</a:t>
            </a: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6014" y="271783"/>
            <a:ext cx="2843808" cy="1054022"/>
          </a:xfrm>
          <a:prstGeom prst="rect">
            <a:avLst/>
          </a:prstGeom>
        </p:spPr>
        <p:txBody>
          <a:bodyPr wrap="square" lIns="91329" tIns="45664" rIns="91329" bIns="45664">
            <a:spAutoFit/>
          </a:bodyPr>
          <a:lstStyle/>
          <a:p>
            <a:pPr algn="ctr" defTabSz="815317">
              <a:lnSpc>
                <a:spcPts val="2500"/>
              </a:lnSpc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Динамика поступлений в уплату пени, </a:t>
            </a:r>
            <a:r>
              <a:rPr lang="ru-RU" sz="2200" b="1" dirty="0">
                <a:solidFill>
                  <a:srgbClr val="0070C0"/>
                </a:solidFill>
              </a:rPr>
              <a:t>млн. </a:t>
            </a:r>
            <a:r>
              <a:rPr lang="ru-RU" sz="2200" b="1" dirty="0" smtClean="0">
                <a:solidFill>
                  <a:srgbClr val="0070C0"/>
                </a:solidFill>
              </a:rPr>
              <a:t>рублей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882500"/>
            <a:ext cx="3240360" cy="969150"/>
          </a:xfrm>
          <a:prstGeom prst="rect">
            <a:avLst/>
          </a:prstGeom>
        </p:spPr>
        <p:txBody>
          <a:bodyPr vert="horz" wrap="square" lIns="104180" tIns="52090" rIns="104180" bIns="52090" rtlCol="0" anchor="ctr">
            <a:noAutofit/>
          </a:bodyPr>
          <a:lstStyle/>
          <a:p>
            <a:pPr algn="ctr" defTabSz="1041803">
              <a:spcBef>
                <a:spcPct val="0"/>
              </a:spcBef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655910" y="1703844"/>
            <a:ext cx="504016" cy="15938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107815"/>
              </p:ext>
            </p:extLst>
          </p:nvPr>
        </p:nvGraphicFramePr>
        <p:xfrm>
          <a:off x="486014" y="928956"/>
          <a:ext cx="2971742" cy="239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013826" y="2451576"/>
            <a:ext cx="1242138" cy="295791"/>
          </a:xfrm>
          <a:prstGeom prst="rect">
            <a:avLst/>
          </a:prstGeom>
        </p:spPr>
        <p:txBody>
          <a:bodyPr vert="horz" wrap="square" lIns="104180" tIns="52090" rIns="104180" bIns="52090" rtlCol="0" anchor="ctr">
            <a:noAutofit/>
          </a:bodyPr>
          <a:lstStyle/>
          <a:p>
            <a:pPr algn="ctr" defTabSz="1041803">
              <a:lnSpc>
                <a:spcPts val="1300"/>
              </a:lnSpc>
              <a:spcBef>
                <a:spcPct val="0"/>
              </a:spcBef>
            </a:pPr>
            <a:endParaRPr lang="ru-RU" sz="1200" b="1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53756" y="362352"/>
            <a:ext cx="4248511" cy="733421"/>
          </a:xfrm>
          <a:prstGeom prst="rect">
            <a:avLst/>
          </a:prstGeom>
        </p:spPr>
        <p:txBody>
          <a:bodyPr wrap="square" lIns="91329" tIns="45664" rIns="91329" bIns="45664">
            <a:spAutoFit/>
          </a:bodyPr>
          <a:lstStyle/>
          <a:p>
            <a:pPr algn="ctr" defTabSz="815317">
              <a:lnSpc>
                <a:spcPts val="2500"/>
              </a:lnSpc>
              <a:defRPr/>
            </a:pPr>
            <a:r>
              <a:rPr lang="ru-RU" sz="2200" b="1" dirty="0" smtClean="0">
                <a:solidFill>
                  <a:srgbClr val="0070C0"/>
                </a:solidFill>
              </a:rPr>
              <a:t>Расчет пени – в зависимости от количества дней просрочки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393348" y="2011799"/>
            <a:ext cx="3493194" cy="2094550"/>
            <a:chOff x="4709344" y="1937519"/>
            <a:chExt cx="3493194" cy="2094550"/>
          </a:xfrm>
        </p:grpSpPr>
        <p:sp>
          <p:nvSpPr>
            <p:cNvPr id="7" name="Волна 6"/>
            <p:cNvSpPr/>
            <p:nvPr/>
          </p:nvSpPr>
          <p:spPr>
            <a:xfrm>
              <a:off x="5870318" y="2663917"/>
              <a:ext cx="1296144" cy="1368152"/>
            </a:xfrm>
            <a:prstGeom prst="wav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6322" y="3059074"/>
              <a:ext cx="1224136" cy="46137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marL="0" marR="0" indent="0" algn="ctr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Срок уплаты</a:t>
              </a:r>
            </a:p>
          </p:txBody>
        </p:sp>
        <p:sp>
          <p:nvSpPr>
            <p:cNvPr id="9" name="Стрелка влево 8"/>
            <p:cNvSpPr/>
            <p:nvPr/>
          </p:nvSpPr>
          <p:spPr>
            <a:xfrm rot="20048900">
              <a:off x="4709344" y="3137939"/>
              <a:ext cx="1080120" cy="670187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rot="8972244">
              <a:off x="7122418" y="2107624"/>
              <a:ext cx="1080120" cy="693718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4261" y="2751271"/>
              <a:ext cx="1010286" cy="537050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 fontScale="32500" lnSpcReduction="20000"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800" b="1" noProof="0" dirty="0" smtClean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&gt; 30 </a:t>
              </a:r>
              <a:r>
                <a:rPr lang="ru-RU" sz="4800" b="1" noProof="0" dirty="0" smtClean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дней</a:t>
              </a:r>
              <a:endPara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6256" y="1937519"/>
              <a:ext cx="1010286" cy="537050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 fontScale="32500" lnSpcReduction="20000"/>
            </a:bodyPr>
            <a:lstStyle/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4800" b="1" dirty="0" smtClean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&lt; </a:t>
              </a:r>
              <a:r>
                <a:rPr lang="en-US" sz="4800" b="1" noProof="0" dirty="0" smtClean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30 </a:t>
              </a:r>
              <a:r>
                <a:rPr lang="ru-RU" sz="4800" b="1" noProof="0" dirty="0" smtClean="0">
                  <a:solidFill>
                    <a:srgbClr val="005AA9"/>
                  </a:solidFill>
                  <a:latin typeface="+mj-lt"/>
                  <a:ea typeface="+mj-ea"/>
                  <a:cs typeface="+mj-cs"/>
                </a:rPr>
                <a:t>дней</a:t>
              </a:r>
              <a:endPara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19900" y="3594731"/>
            <a:ext cx="1613508" cy="77949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1/150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ставки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рефинансирования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37408" y="1468069"/>
            <a:ext cx="1613508" cy="77949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30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ставки</a:t>
            </a:r>
            <a:r>
              <a:rPr kumimoji="0" lang="ru-RU" sz="4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рефинансирования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15655" y="4374222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3</a:t>
            </a: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975" y="339502"/>
            <a:ext cx="8656513" cy="71438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Взыскание задолженности с юридических лиц и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индивидуальных </a:t>
            </a:r>
            <a:r>
              <a:rPr lang="ru-RU" sz="2200" dirty="0">
                <a:solidFill>
                  <a:srgbClr val="0070C0"/>
                </a:solidFill>
              </a:rPr>
              <a:t>предпринимателей</a:t>
            </a:r>
          </a:p>
        </p:txBody>
      </p:sp>
      <p:sp>
        <p:nvSpPr>
          <p:cNvPr id="1028" name="AutoShape 4" descr="https://t4.ftcdn.net/jpg/00/46/95/33/500_F_46953381_LyPVAuAFHqen2kME00kFlz0dHVncY8W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/>
          <a:p>
            <a:pPr defTabSz="913303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807" y="3448406"/>
            <a:ext cx="1408437" cy="357190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Autofit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Срок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 уплаты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0572" y="3379325"/>
            <a:ext cx="1466289" cy="481787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Autofit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Направление 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требований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8286" y="3379326"/>
            <a:ext cx="1869155" cy="562000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Autofit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Взыскание с 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расчетных счетов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3121" y="3316670"/>
            <a:ext cx="1937311" cy="911263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rmAutofit lnSpcReduction="10000"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Взыскание за 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счет имущества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 через ССП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779273" y="2029959"/>
            <a:ext cx="547088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3302" y="1779662"/>
            <a:ext cx="857256" cy="288032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rmAutofit fontScale="85000" lnSpcReduction="20000"/>
          </a:bodyPr>
          <a:lstStyle/>
          <a:p>
            <a:pPr defTabSz="1041803">
              <a:spcBef>
                <a:spcPct val="0"/>
              </a:spcBef>
            </a:pP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673796" y="2024026"/>
            <a:ext cx="504056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647877" y="2067694"/>
            <a:ext cx="428179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Блок-схема: объединение 1"/>
          <p:cNvSpPr/>
          <p:nvPr/>
        </p:nvSpPr>
        <p:spPr>
          <a:xfrm>
            <a:off x="347840" y="1491630"/>
            <a:ext cx="446298" cy="1224136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72989" y="2805134"/>
            <a:ext cx="396000" cy="39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Рисунок 19" descr="500_F_46953381_LyPVAuAFHqen2kME00kFlz0dHVncY8Wj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9870" y="1923677"/>
            <a:ext cx="1133340" cy="13322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52" y="1923677"/>
            <a:ext cx="1470025" cy="12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23677"/>
            <a:ext cx="1296144" cy="12550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19" y="1923677"/>
            <a:ext cx="1370947" cy="133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трелка вправо 20"/>
          <p:cNvSpPr/>
          <p:nvPr/>
        </p:nvSpPr>
        <p:spPr>
          <a:xfrm>
            <a:off x="6523121" y="2149047"/>
            <a:ext cx="428179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1966" y="3379324"/>
            <a:ext cx="1428592" cy="113664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Арест имущества с санкции прокурора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06414" y="4435657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4</a:t>
            </a: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25120"/>
            <a:ext cx="8892480" cy="648072"/>
          </a:xfrm>
        </p:spPr>
        <p:txBody>
          <a:bodyPr/>
          <a:lstStyle/>
          <a:p>
            <a:pPr algn="ctr" defTabSz="815807" fontAlgn="base">
              <a:lnSpc>
                <a:spcPts val="2500"/>
              </a:lnSpc>
              <a:spcAft>
                <a:spcPct val="0"/>
              </a:spcAft>
              <a:defRPr/>
            </a:pPr>
            <a:r>
              <a:rPr lang="ru-RU" sz="2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Динамика поступлений от мер </a:t>
            </a:r>
            <a:r>
              <a:rPr lang="ru-RU" sz="2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взыскания с ЮЛ и ИП, </a:t>
            </a:r>
            <a:r>
              <a:rPr lang="ru-RU" sz="2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млн.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404225" y="4398963"/>
            <a:ext cx="503238" cy="51276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870740"/>
            <a:ext cx="1512168" cy="216024"/>
          </a:xfrm>
          <a:prstGeom prst="rect">
            <a:avLst/>
          </a:prstGeom>
        </p:spPr>
        <p:txBody>
          <a:bodyPr vert="horz" wrap="square" lIns="104242" tIns="52121" rIns="104242" bIns="52121" rtlCol="0" anchor="ctr">
            <a:normAutofit fontScale="25000" lnSpcReduction="20000"/>
          </a:bodyPr>
          <a:lstStyle/>
          <a:p>
            <a:pPr defTabSz="1042429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3" y="870740"/>
            <a:ext cx="1728192" cy="260850"/>
          </a:xfrm>
          <a:prstGeom prst="rect">
            <a:avLst/>
          </a:prstGeom>
        </p:spPr>
        <p:txBody>
          <a:bodyPr vert="horz" wrap="square" lIns="104242" tIns="52121" rIns="104242" bIns="52121" rtlCol="0" anchor="ctr">
            <a:normAutofit fontScale="25000" lnSpcReduction="20000"/>
          </a:bodyPr>
          <a:lstStyle/>
          <a:p>
            <a:pPr defTabSz="1042429">
              <a:spcBef>
                <a:spcPct val="0"/>
              </a:spcBef>
            </a:pPr>
            <a:r>
              <a:rPr lang="ru-RU" sz="4800" b="1" dirty="0">
                <a:solidFill>
                  <a:srgbClr val="005AA9"/>
                </a:solidFill>
              </a:rPr>
              <a:t> </a:t>
            </a:r>
            <a:endParaRPr lang="ru-RU" sz="6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870740"/>
            <a:ext cx="648072" cy="216024"/>
          </a:xfrm>
          <a:prstGeom prst="rect">
            <a:avLst/>
          </a:prstGeom>
        </p:spPr>
        <p:txBody>
          <a:bodyPr vert="horz" wrap="square" lIns="104242" tIns="52121" rIns="104242" bIns="52121" rtlCol="0" anchor="ctr">
            <a:normAutofit fontScale="25000" lnSpcReduction="20000"/>
          </a:bodyPr>
          <a:lstStyle/>
          <a:p>
            <a:pPr defTabSz="1042429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2590"/>
              </p:ext>
            </p:extLst>
          </p:nvPr>
        </p:nvGraphicFramePr>
        <p:xfrm>
          <a:off x="611188" y="870740"/>
          <a:ext cx="7632700" cy="384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9503"/>
            <a:ext cx="7548638" cy="360039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«МАССОВЫЕ» способы сокрытия от взыскания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421561"/>
              </p:ext>
            </p:extLst>
          </p:nvPr>
        </p:nvGraphicFramePr>
        <p:xfrm>
          <a:off x="467545" y="843558"/>
          <a:ext cx="7848871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9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983" y="142859"/>
            <a:ext cx="8656513" cy="71438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Взыскание задолженности с </a:t>
            </a:r>
            <a:r>
              <a:rPr lang="ru-RU" sz="2200" dirty="0" smtClean="0">
                <a:solidFill>
                  <a:srgbClr val="0070C0"/>
                </a:solidFill>
              </a:rPr>
              <a:t>физических лиц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028" name="AutoShape 4" descr="https://t4.ftcdn.net/jpg/00/46/95/33/500_F_46953381_LyPVAuAFHqen2kME00kFlz0dHVncY8W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329" tIns="45664" rIns="91329" bIns="45664" numCol="1" anchor="t" anchorCtr="0" compatLnSpc="1">
            <a:prstTxWarp prst="textNoShape">
              <a:avLst/>
            </a:prstTxWarp>
          </a:bodyPr>
          <a:lstStyle/>
          <a:p>
            <a:pPr defTabSz="913303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4807" y="3448406"/>
            <a:ext cx="1300849" cy="357190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Autofit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Срок уплаты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2601" y="3386115"/>
            <a:ext cx="1283216" cy="697811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Autofit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Направление 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требований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281" y="3547881"/>
            <a:ext cx="1869155" cy="913827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Autofit/>
          </a:bodyPr>
          <a:lstStyle/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Получение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 исполнительного</a:t>
            </a:r>
          </a:p>
          <a:p>
            <a:pPr defTabSz="1041803">
              <a:spcBef>
                <a:spcPct val="0"/>
              </a:spcBef>
            </a:pPr>
            <a:r>
              <a:rPr lang="ru-RU" b="1" dirty="0" smtClean="0">
                <a:solidFill>
                  <a:srgbClr val="005AA9"/>
                </a:solidFill>
              </a:rPr>
              <a:t> документа</a:t>
            </a:r>
          </a:p>
          <a:p>
            <a:pPr defTabSz="1041803">
              <a:spcBef>
                <a:spcPct val="0"/>
              </a:spcBef>
            </a:pPr>
            <a:endParaRPr lang="ru-RU" b="1" dirty="0" smtClean="0">
              <a:solidFill>
                <a:srgbClr val="005AA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3037" y="4227934"/>
            <a:ext cx="1785950" cy="648072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rmAutofit/>
          </a:bodyPr>
          <a:lstStyle/>
          <a:p>
            <a:pPr defTabSz="1041803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Взыскание за </a:t>
            </a:r>
          </a:p>
          <a:p>
            <a:pPr defTabSz="1041803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</a:rPr>
              <a:t>счет имущества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036151" y="2029959"/>
            <a:ext cx="547088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3302" y="1779662"/>
            <a:ext cx="857256" cy="288032"/>
          </a:xfrm>
          <a:prstGeom prst="rect">
            <a:avLst/>
          </a:prstGeom>
        </p:spPr>
        <p:txBody>
          <a:bodyPr vert="horz" wrap="none" lIns="104180" tIns="52090" rIns="104180" bIns="52090" rtlCol="0" anchor="ctr">
            <a:normAutofit fontScale="85000" lnSpcReduction="20000"/>
          </a:bodyPr>
          <a:lstStyle/>
          <a:p>
            <a:pPr defTabSz="1041803">
              <a:spcBef>
                <a:spcPct val="0"/>
              </a:spcBef>
            </a:pPr>
            <a:endParaRPr lang="ru-RU" sz="1600" b="1" dirty="0">
              <a:solidFill>
                <a:srgbClr val="005AA9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846861" y="2034917"/>
            <a:ext cx="504056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5266632" y="923919"/>
            <a:ext cx="585764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Блок-схема: объединение 1"/>
          <p:cNvSpPr/>
          <p:nvPr/>
        </p:nvSpPr>
        <p:spPr>
          <a:xfrm>
            <a:off x="347840" y="1243778"/>
            <a:ext cx="446298" cy="1471988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372989" y="2805134"/>
            <a:ext cx="396000" cy="396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" name="Рисунок 19" descr="500_F_46953381_LyPVAuAFHqen2kME00kFlz0dHVncY8Wj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460" y="1243777"/>
            <a:ext cx="1133340" cy="201217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79" y="699541"/>
            <a:ext cx="1348234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79" y="2998477"/>
            <a:ext cx="1461291" cy="1098808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5350914" y="3386115"/>
            <a:ext cx="585764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17" y="1243777"/>
            <a:ext cx="1612824" cy="1688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0917" y="3003134"/>
            <a:ext cx="1612824" cy="382981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СУД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5245128" y="2157686"/>
            <a:ext cx="585764" cy="349767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9" tIns="45664" rIns="91329" bIns="45664" rtlCol="0" anchor="ctr"/>
          <a:lstStyle/>
          <a:p>
            <a:pPr algn="ctr" defTabSz="913303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3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37" y="1887673"/>
            <a:ext cx="9794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9820" y="1985274"/>
            <a:ext cx="688878" cy="3994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4259" y="1923678"/>
            <a:ext cx="344439" cy="7920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9820" y="1923678"/>
            <a:ext cx="144864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Взыскание с получаемых выплат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зар.плата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пенсия, стипендия и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т.д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2998" y="923919"/>
            <a:ext cx="1339482" cy="63971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Взыскание с расчетных счетов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406414" y="4435657"/>
            <a:ext cx="503585" cy="513582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7</a:t>
            </a:r>
            <a:endParaRPr lang="ru-RU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5637496" y="2732538"/>
            <a:ext cx="2678919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marL="1078528"/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19 564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– «нулевые»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45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8144" y="2076202"/>
            <a:ext cx="2708272" cy="5760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marL="1075353"/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18 778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реальный сектор экономики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44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1347790"/>
            <a:ext cx="2736304" cy="611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marL="1075353"/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4 694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– «</a:t>
            </a:r>
            <a:r>
              <a:rPr lang="ru-RU" sz="1400" b="1" dirty="0" err="1" smtClean="0">
                <a:solidFill>
                  <a:schemeClr val="tx1"/>
                </a:solidFill>
                <a:cs typeface="Times New Roman" pitchFamily="18" charset="0"/>
              </a:rPr>
              <a:t>транзитеры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» (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11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4611" y="2772231"/>
            <a:ext cx="2759355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marL="1078528"/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22 199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– </a:t>
            </a:r>
            <a:endParaRPr lang="en-US" sz="1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1078528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«нулевые» (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46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04693" y="2110946"/>
            <a:ext cx="2779274" cy="5760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marL="1075353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6 60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 –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реальный сектор экономики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35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4692" y="1405128"/>
            <a:ext cx="2779275" cy="6119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marL="1075353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9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112 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-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sz="1400" b="1" dirty="0" err="1" smtClean="0">
                <a:solidFill>
                  <a:schemeClr val="tx1"/>
                </a:solidFill>
                <a:cs typeface="Times New Roman" pitchFamily="18" charset="0"/>
              </a:rPr>
              <a:t>транзитеры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» (</a:t>
            </a:r>
            <a:r>
              <a:rPr lang="en-US" sz="1400" b="1" dirty="0" smtClean="0">
                <a:solidFill>
                  <a:schemeClr val="tx1"/>
                </a:solidFill>
                <a:cs typeface="Times New Roman" pitchFamily="18" charset="0"/>
              </a:rPr>
              <a:t>19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%)</a:t>
            </a:r>
            <a:endParaRPr lang="ru-RU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68629" y="-1941939"/>
            <a:ext cx="1800000" cy="5688432"/>
            <a:chOff x="827584" y="-1532706"/>
            <a:chExt cx="1800000" cy="568843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27584" y="2355726"/>
              <a:ext cx="1800000" cy="180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isometricOffAxis2Top"/>
              <a:lightRig rig="harsh" dir="t"/>
            </a:scene3d>
            <a:sp3d prstMaterial="dkEdge">
              <a:bevelT w="254000" h="762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15616" y="1923678"/>
              <a:ext cx="1260000" cy="126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OffAxis2Top"/>
              <a:lightRig rig="harsh" dir="t"/>
            </a:scene3d>
            <a:sp3d>
              <a:bevelT w="254000" h="635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03648" y="-1532706"/>
              <a:ext cx="720000" cy="72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</a:ln>
            <a:scene3d>
              <a:camera prst="isometricOffAxis2Top"/>
              <a:lightRig rig="harsh" dir="t"/>
            </a:scene3d>
            <a:sp3d>
              <a:bevelT w="1828800" h="3810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Характеристика налогоплательщиков </a:t>
            </a:r>
            <a:r>
              <a:rPr lang="ru-RU" sz="22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Омской области</a:t>
            </a:r>
            <a:endParaRPr lang="ru-RU" sz="2200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9712" y="915566"/>
            <a:ext cx="7092688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   </a:t>
            </a:r>
            <a:r>
              <a:rPr lang="en-US" b="1" dirty="0" smtClean="0">
                <a:cs typeface="Times New Roman" pitchFamily="18" charset="0"/>
              </a:rPr>
              <a:t>47 912 </a:t>
            </a:r>
            <a:r>
              <a:rPr lang="ru-RU" b="1" dirty="0" smtClean="0">
                <a:cs typeface="Times New Roman" pitchFamily="18" charset="0"/>
              </a:rPr>
              <a:t>НД по </a:t>
            </a:r>
            <a:r>
              <a:rPr lang="ru-RU" b="1" dirty="0">
                <a:cs typeface="Times New Roman" pitchFamily="18" charset="0"/>
              </a:rPr>
              <a:t>НДС </a:t>
            </a:r>
            <a:r>
              <a:rPr lang="ru-RU" b="1" dirty="0" smtClean="0">
                <a:cs typeface="Times New Roman" pitchFamily="18" charset="0"/>
              </a:rPr>
              <a:t>                                         </a:t>
            </a:r>
            <a:r>
              <a:rPr lang="en-US" b="1" dirty="0" smtClean="0">
                <a:cs typeface="Times New Roman" pitchFamily="18" charset="0"/>
              </a:rPr>
              <a:t>42 679 </a:t>
            </a:r>
            <a:r>
              <a:rPr lang="ru-RU" b="1" dirty="0">
                <a:cs typeface="Times New Roman" pitchFamily="18" charset="0"/>
              </a:rPr>
              <a:t>НД по </a:t>
            </a:r>
            <a:r>
              <a:rPr lang="ru-RU" b="1" dirty="0" smtClean="0">
                <a:cs typeface="Times New Roman" pitchFamily="18" charset="0"/>
              </a:rPr>
              <a:t>НДС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3848" y="699544"/>
            <a:ext cx="2376264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endParaRPr lang="ru-RU" b="1" i="1" dirty="0"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848" y="3943172"/>
            <a:ext cx="4248472" cy="954023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r>
              <a:rPr lang="ru-RU" sz="1400" dirty="0" smtClean="0">
                <a:cs typeface="Times New Roman" pitchFamily="18" charset="0"/>
              </a:rPr>
              <a:t>Критерии отбора «</a:t>
            </a:r>
            <a:r>
              <a:rPr lang="ru-RU" sz="1400" dirty="0" err="1">
                <a:cs typeface="Times New Roman" pitchFamily="18" charset="0"/>
              </a:rPr>
              <a:t>т</a:t>
            </a:r>
            <a:r>
              <a:rPr lang="ru-RU" sz="1400" dirty="0" err="1" smtClean="0">
                <a:cs typeface="Times New Roman" pitchFamily="18" charset="0"/>
              </a:rPr>
              <a:t>ранзитеров</a:t>
            </a:r>
            <a:r>
              <a:rPr lang="ru-RU" sz="1400" dirty="0" smtClean="0">
                <a:cs typeface="Times New Roman" pitchFamily="18" charset="0"/>
              </a:rPr>
              <a:t>»: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  НД «к уплате»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  Доля вычетов от 98 до 100%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  Сумма уплаты НДС ≤ 100 000 рублей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626096" y="-1975438"/>
            <a:ext cx="1800000" cy="5688432"/>
            <a:chOff x="827584" y="-1532706"/>
            <a:chExt cx="1800000" cy="568843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827584" y="2355726"/>
              <a:ext cx="1800000" cy="180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isometricOffAxis2Top"/>
              <a:lightRig rig="harsh" dir="t"/>
            </a:scene3d>
            <a:sp3d prstMaterial="dkEdge">
              <a:bevelT w="254000" h="762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ru-RU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15616" y="1923678"/>
              <a:ext cx="1260000" cy="1260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scene3d>
              <a:camera prst="isometricOffAxis2Top"/>
              <a:lightRig rig="harsh" dir="t"/>
            </a:scene3d>
            <a:sp3d>
              <a:bevelT w="254000" h="635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ru-RU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03648" y="-1532706"/>
              <a:ext cx="720000" cy="720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</a:ln>
            <a:scene3d>
              <a:camera prst="isometricOffAxis2Top"/>
              <a:lightRig rig="harsh" dir="t"/>
            </a:scene3d>
            <a:sp3d>
              <a:bevelT w="1828800" h="38100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439021" y="3627928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2017 год</a:t>
            </a:r>
            <a:endParaRPr lang="ru-RU" b="1" i="1" dirty="0"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88224" y="3604703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2018 год</a:t>
            </a:r>
            <a:endParaRPr lang="ru-RU" b="1" i="1" dirty="0">
              <a:cs typeface="Times New Roman" pitchFamily="18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02638" y="4398963"/>
            <a:ext cx="504825" cy="5127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276536" y="1464112"/>
            <a:ext cx="1026831" cy="31555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988463" y="2144445"/>
            <a:ext cx="1015585" cy="44300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867278" y="2916184"/>
            <a:ext cx="1026831" cy="35278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63" y="2398365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Последствия введения процедуры банкротства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для </a:t>
            </a:r>
            <a:r>
              <a:rPr lang="ru-RU" sz="2200" dirty="0">
                <a:cs typeface="Arial" panose="020B0604020202020204" pitchFamily="34" charset="0"/>
              </a:rPr>
              <a:t>должника и кредиторов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959" y="3315637"/>
            <a:ext cx="87914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16296"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Исполняющий обязанности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начальника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отдела </a:t>
            </a:r>
          </a:p>
          <a:p>
            <a:pPr lvl="0" algn="r" defTabSz="816296"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обеспечения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процедур </a:t>
            </a: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банкротства</a:t>
            </a:r>
          </a:p>
          <a:p>
            <a:pPr lvl="0" algn="r" defTabSz="816296">
              <a:defRPr/>
            </a:pPr>
            <a:r>
              <a:rPr lang="ru-RU" sz="1600" b="1" dirty="0" smtClean="0">
                <a:solidFill>
                  <a:schemeClr val="bg1"/>
                </a:solidFill>
                <a:cs typeface="Arial" pitchFamily="34" charset="0"/>
              </a:rPr>
              <a:t>УФНС 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России по Омской области </a:t>
            </a:r>
          </a:p>
          <a:p>
            <a:pPr lvl="0" algn="r" defTabSz="816296">
              <a:defRPr/>
            </a:pPr>
            <a:r>
              <a:rPr lang="ru-RU" sz="1600" b="1" dirty="0" err="1">
                <a:solidFill>
                  <a:schemeClr val="bg1"/>
                </a:solidFill>
                <a:cs typeface="Arial" pitchFamily="34" charset="0"/>
              </a:rPr>
              <a:t>Зауэр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 Наталья Валерьевна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904648" y="4515966"/>
            <a:ext cx="727280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815975" rtl="0" fontAlgn="base">
              <a:spcBef>
                <a:spcPct val="20000"/>
              </a:spcBef>
              <a:spcAft>
                <a:spcPct val="0"/>
              </a:spcAft>
              <a:buFont typeface="+mj-lt"/>
              <a:buNone/>
              <a:defRPr sz="25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08148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816296" indent="0" algn="ctr" defTabSz="81597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224443" indent="0" algn="ctr" defTabSz="815975" rtl="0" fontAlgn="base">
              <a:lnSpc>
                <a:spcPts val="19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632591" indent="0" algn="ctr" defTabSz="815975" rtl="0" fontAlgn="base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040739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48887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57035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265183" indent="0" algn="ctr" defTabSz="81629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600" b="1" dirty="0">
                <a:cs typeface="Arial" pitchFamily="34" charset="0"/>
              </a:rPr>
              <a:t>Публичные обсуждения УФНС России по Омской области</a:t>
            </a:r>
          </a:p>
          <a:p>
            <a:pPr>
              <a:lnSpc>
                <a:spcPct val="80000"/>
              </a:lnSpc>
              <a:defRPr/>
            </a:pPr>
            <a:r>
              <a:rPr lang="ru-RU" sz="1600" b="1" dirty="0">
                <a:cs typeface="Arial" pitchFamily="34" charset="0"/>
              </a:rPr>
              <a:t>28.05.2019</a:t>
            </a:r>
          </a:p>
        </p:txBody>
      </p:sp>
    </p:spTree>
    <p:extLst>
      <p:ext uri="{BB962C8B-B14F-4D97-AF65-F5344CB8AC3E}">
        <p14:creationId xmlns:p14="http://schemas.microsoft.com/office/powerpoint/2010/main" val="39845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43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553226" y="411510"/>
            <a:ext cx="8222270" cy="391998"/>
          </a:xfrm>
        </p:spPr>
        <p:txBody>
          <a:bodyPr/>
          <a:lstStyle/>
          <a:p>
            <a:pPr algn="ctr" defTabSz="814373" fontAlgn="base">
              <a:spcAft>
                <a:spcPct val="0"/>
              </a:spcAft>
            </a:pPr>
            <a:r>
              <a:rPr lang="ru-RU" sz="2200" dirty="0">
                <a:solidFill>
                  <a:srgbClr val="0070C0"/>
                </a:solidFill>
              </a:rPr>
              <a:t>Часть 5, 5.1 статьи 14.13 КоАП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8549" y="1151244"/>
            <a:ext cx="6711625" cy="979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 defTabSz="814425">
              <a:defRPr/>
            </a:pPr>
            <a:r>
              <a:rPr lang="ru-RU" sz="2200" b="1" dirty="0">
                <a:solidFill>
                  <a:schemeClr val="tx2"/>
                </a:solidFill>
              </a:rPr>
              <a:t>Неисполнение обязанности по подаче заявления о признании должника банкротом в арбитражный суд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016" y="1286163"/>
            <a:ext cx="2256135" cy="649011"/>
          </a:xfrm>
          <a:prstGeom prst="rect">
            <a:avLst/>
          </a:prstGeom>
        </p:spPr>
        <p:txBody>
          <a:bodyPr lIns="81444" tIns="40722" rIns="81444" bIns="40722" anchor="ctr">
            <a:normAutofit lnSpcReduction="10000"/>
          </a:bodyPr>
          <a:lstStyle/>
          <a:p>
            <a:pPr defTabSz="814425">
              <a:defRPr/>
            </a:pPr>
            <a:endParaRPr lang="ru-RU" sz="38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122" y="1565836"/>
            <a:ext cx="3078770" cy="440594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algn="ctr" defTabSz="814425">
              <a:defRPr/>
            </a:pPr>
            <a:endParaRPr lang="ru-RU" sz="20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280" y="2290664"/>
            <a:ext cx="3078770" cy="392000"/>
          </a:xfrm>
          <a:prstGeom prst="rect">
            <a:avLst/>
          </a:prstGeom>
        </p:spPr>
        <p:txBody>
          <a:bodyPr lIns="81444" tIns="40722" rIns="81444" bIns="40722" anchor="ctr">
            <a:normAutofit/>
          </a:bodyPr>
          <a:lstStyle/>
          <a:p>
            <a:pPr algn="ctr" defTabSz="814425">
              <a:defRPr/>
            </a:pPr>
            <a:endParaRPr lang="ru-RU" sz="20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8491" y="4185657"/>
            <a:ext cx="3483299" cy="347723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algn="ctr" defTabSz="814425">
              <a:defRPr/>
            </a:pPr>
            <a:endParaRPr lang="ru-RU" sz="20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8550" y="2526583"/>
            <a:ext cx="2924790" cy="1659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 defTabSz="814425">
              <a:defRPr/>
            </a:pPr>
            <a:r>
              <a:rPr lang="ru-RU" sz="2200" b="1" dirty="0">
                <a:solidFill>
                  <a:schemeClr val="tx2"/>
                </a:solidFill>
              </a:rPr>
              <a:t>Штраф  от 5 тысяч до 10 тысяч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3022" y="2526583"/>
            <a:ext cx="3140301" cy="16590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 defTabSz="814425">
              <a:defRPr/>
            </a:pPr>
            <a:r>
              <a:rPr lang="ru-RU" sz="2200" b="1" dirty="0">
                <a:solidFill>
                  <a:schemeClr val="tx2"/>
                </a:solidFill>
              </a:rPr>
              <a:t>Повторное неисполнение обязанности:  дисквалификация от </a:t>
            </a:r>
          </a:p>
          <a:p>
            <a:pPr algn="ctr" defTabSz="814425">
              <a:defRPr/>
            </a:pPr>
            <a:r>
              <a:rPr lang="ru-RU" sz="2200" b="1" dirty="0">
                <a:solidFill>
                  <a:schemeClr val="tx2"/>
                </a:solidFill>
              </a:rPr>
              <a:t>6 месяцев до 3 лет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04006" y="3058591"/>
            <a:ext cx="3462937" cy="286170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defTabSz="814425"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6788" y="3754415"/>
            <a:ext cx="3344836" cy="392000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defTabSz="814425"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094212" y="2130903"/>
            <a:ext cx="730681" cy="3557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89206" y="2130903"/>
            <a:ext cx="677737" cy="35576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43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224340" y="411510"/>
            <a:ext cx="8222270" cy="391998"/>
          </a:xfrm>
        </p:spPr>
        <p:txBody>
          <a:bodyPr/>
          <a:lstStyle/>
          <a:p>
            <a:pPr algn="ctr" defTabSz="814373" fontAlgn="base">
              <a:spcAft>
                <a:spcPct val="0"/>
              </a:spcAft>
            </a:pPr>
            <a:r>
              <a:rPr lang="ru-RU" sz="2200" dirty="0" smtClean="0">
                <a:solidFill>
                  <a:srgbClr val="0070C0"/>
                </a:solidFill>
              </a:rPr>
              <a:t>Цель банкротства - оздоровление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452" y="1506106"/>
            <a:ext cx="3602110" cy="5449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endParaRPr lang="ru-RU" sz="1400" b="1" dirty="0">
              <a:solidFill>
                <a:srgbClr val="1158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4016" y="1286163"/>
            <a:ext cx="2256135" cy="649011"/>
          </a:xfrm>
          <a:prstGeom prst="rect">
            <a:avLst/>
          </a:prstGeom>
        </p:spPr>
        <p:txBody>
          <a:bodyPr lIns="81444" tIns="40722" rIns="81444" bIns="40722" anchor="ctr">
            <a:normAutofit lnSpcReduction="10000"/>
          </a:bodyPr>
          <a:lstStyle/>
          <a:p>
            <a:pPr defTabSz="814425">
              <a:defRPr/>
            </a:pPr>
            <a:endParaRPr lang="ru-RU" sz="38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8818" y="2227548"/>
            <a:ext cx="3602110" cy="5182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endParaRPr lang="ru-RU" sz="1400" b="1" dirty="0">
              <a:solidFill>
                <a:srgbClr val="1158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122" y="1565836"/>
            <a:ext cx="3078770" cy="440594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algn="ctr" defTabSz="814425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Наблюдение</a:t>
            </a:r>
            <a:endParaRPr lang="ru-RU" sz="20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280" y="2290664"/>
            <a:ext cx="3078770" cy="392000"/>
          </a:xfrm>
          <a:prstGeom prst="rect">
            <a:avLst/>
          </a:prstGeom>
        </p:spPr>
        <p:txBody>
          <a:bodyPr lIns="81444" tIns="40722" rIns="81444" bIns="40722" anchor="ctr">
            <a:normAutofit/>
          </a:bodyPr>
          <a:lstStyle/>
          <a:p>
            <a:pPr algn="ctr" defTabSz="814425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Внешнее управление</a:t>
            </a:r>
            <a:endParaRPr lang="ru-RU" sz="20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8491" y="4185657"/>
            <a:ext cx="3483299" cy="347723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algn="ctr" defTabSz="814425">
              <a:defRPr/>
            </a:pPr>
            <a:endParaRPr lang="ru-RU" sz="20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4420" y="2935672"/>
            <a:ext cx="3602110" cy="5320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endParaRPr lang="ru-RU" sz="1400" b="1" dirty="0">
              <a:solidFill>
                <a:srgbClr val="1158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6808" y="3693555"/>
            <a:ext cx="3602110" cy="513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endParaRPr lang="ru-RU" sz="1400" b="1" dirty="0">
              <a:solidFill>
                <a:srgbClr val="1158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4006" y="3058591"/>
            <a:ext cx="3462937" cy="286170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defTabSz="814425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Финансовое оздоровление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6788" y="3754415"/>
            <a:ext cx="3344836" cy="392000"/>
          </a:xfrm>
          <a:prstGeom prst="rect">
            <a:avLst/>
          </a:prstGeom>
        </p:spPr>
        <p:txBody>
          <a:bodyPr lIns="81444" tIns="40722" rIns="81444" bIns="40722" anchor="ctr"/>
          <a:lstStyle/>
          <a:p>
            <a:pPr defTabSz="814425"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Конкурсное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16845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736329"/>
              </p:ext>
            </p:extLst>
          </p:nvPr>
        </p:nvGraphicFramePr>
        <p:xfrm>
          <a:off x="395535" y="771550"/>
          <a:ext cx="7920881" cy="403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11510"/>
            <a:ext cx="7747707" cy="576064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  <a:cs typeface="Arial" panose="020B0604020202020204" pitchFamily="34" charset="0"/>
              </a:rPr>
              <a:t>Схемы, реализуемые в добанкротный период</a:t>
            </a:r>
            <a:r>
              <a:rPr lang="ru-RU" sz="22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02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43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cs typeface="Arial" charset="0"/>
              </a:rPr>
              <a:t>4</a:t>
            </a:r>
            <a:endParaRPr lang="ru-RU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357643" y="320334"/>
            <a:ext cx="8222270" cy="391998"/>
          </a:xfrm>
        </p:spPr>
        <p:txBody>
          <a:bodyPr/>
          <a:lstStyle/>
          <a:p>
            <a:pPr algn="ctr" defTabSz="814373" fontAlgn="base">
              <a:spcAft>
                <a:spcPct val="0"/>
              </a:spcAft>
            </a:pPr>
            <a:r>
              <a:rPr lang="ru-RU" sz="2200" dirty="0">
                <a:solidFill>
                  <a:srgbClr val="0070C0"/>
                </a:solidFill>
              </a:rPr>
              <a:t>Сделки могут быть признаны недействительными: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016" y="1286163"/>
            <a:ext cx="2256135" cy="649011"/>
          </a:xfrm>
          <a:prstGeom prst="rect">
            <a:avLst/>
          </a:prstGeom>
        </p:spPr>
        <p:txBody>
          <a:bodyPr lIns="81444" tIns="40722" rIns="81444" bIns="40722" anchor="ctr">
            <a:normAutofit lnSpcReduction="10000"/>
          </a:bodyPr>
          <a:lstStyle/>
          <a:p>
            <a:pPr defTabSz="814425">
              <a:defRPr/>
            </a:pPr>
            <a:endParaRPr lang="ru-RU" sz="38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69655" y="1151243"/>
            <a:ext cx="3078727" cy="19103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7528" y="1690056"/>
            <a:ext cx="2401407" cy="93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1 год до возбуждения дела о банкротстве - в  отсутствие равнозначного встречного исполнения </a:t>
            </a:r>
            <a:r>
              <a:rPr lang="ru-RU" sz="1400" b="1" i="1" dirty="0">
                <a:solidFill>
                  <a:schemeClr val="tx1"/>
                </a:solidFill>
              </a:rPr>
              <a:t>(п. 1 ст. 61.2 Закона о банкротстве) </a:t>
            </a:r>
          </a:p>
        </p:txBody>
      </p:sp>
      <p:sp>
        <p:nvSpPr>
          <p:cNvPr id="4" name="Овал 3"/>
          <p:cNvSpPr/>
          <p:nvPr/>
        </p:nvSpPr>
        <p:spPr>
          <a:xfrm>
            <a:off x="5434043" y="1151245"/>
            <a:ext cx="3078727" cy="19103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3 года до возбуждения дела о банкротстве - цель причинить вред кредиторам 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(п. 2 ст. 61.2 Закона о банкротстве)</a:t>
            </a:r>
          </a:p>
        </p:txBody>
      </p:sp>
      <p:sp>
        <p:nvSpPr>
          <p:cNvPr id="5" name="Овал 4"/>
          <p:cNvSpPr/>
          <p:nvPr/>
        </p:nvSpPr>
        <p:spPr>
          <a:xfrm>
            <a:off x="2786339" y="2914630"/>
            <a:ext cx="3509748" cy="20333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6 месяцев до возбуждения дела о банкротстве -преимущественное погашение требований отдельных кредиторов </a:t>
            </a: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(ст. 61.3 Закона о банкротстве)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786339" y="710397"/>
            <a:ext cx="1662512" cy="48983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48851" y="710397"/>
            <a:ext cx="1600938" cy="5757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68778" y="710397"/>
            <a:ext cx="0" cy="22042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7494"/>
            <a:ext cx="7548638" cy="576063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Признаки фиктивности требований кредиторов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dirty="0" smtClean="0"/>
              <a:t>5</a:t>
            </a:r>
            <a:endParaRPr lang="ru-RU" alt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7235302"/>
              </p:ext>
            </p:extLst>
          </p:nvPr>
        </p:nvGraphicFramePr>
        <p:xfrm>
          <a:off x="683568" y="627534"/>
          <a:ext cx="7476259" cy="419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1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437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cs typeface="Arial" charset="0"/>
              </a:rPr>
              <a:t>6</a:t>
            </a:r>
            <a:endParaRPr lang="ru-RU" dirty="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323528" y="626255"/>
            <a:ext cx="8222270" cy="391998"/>
          </a:xfrm>
        </p:spPr>
        <p:txBody>
          <a:bodyPr/>
          <a:lstStyle/>
          <a:p>
            <a:pPr algn="ctr" defTabSz="814373" fontAlgn="base">
              <a:spcAft>
                <a:spcPct val="0"/>
              </a:spcAft>
            </a:pPr>
            <a:r>
              <a:rPr lang="ru-RU" sz="2200" dirty="0">
                <a:solidFill>
                  <a:srgbClr val="0070C0"/>
                </a:solidFill>
              </a:rPr>
              <a:t> Контролирующее должника лицо (КДЛ):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655" y="1422013"/>
            <a:ext cx="2647705" cy="1028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r>
              <a:rPr lang="ru-RU" sz="1400" b="1" dirty="0">
                <a:solidFill>
                  <a:prstClr val="black"/>
                </a:solidFill>
              </a:rPr>
              <a:t>Участники, акционеры и др., владеющие не менее чем 50% акций (долей)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4016" y="1286163"/>
            <a:ext cx="2256135" cy="649011"/>
          </a:xfrm>
          <a:prstGeom prst="rect">
            <a:avLst/>
          </a:prstGeom>
        </p:spPr>
        <p:txBody>
          <a:bodyPr lIns="81444" tIns="40722" rIns="81444" bIns="40722" anchor="ctr">
            <a:normAutofit lnSpcReduction="10000"/>
          </a:bodyPr>
          <a:lstStyle/>
          <a:p>
            <a:pPr defTabSz="814425">
              <a:defRPr/>
            </a:pPr>
            <a:endParaRPr lang="ru-RU" sz="38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4053" y="1427222"/>
            <a:ext cx="2524555" cy="708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r>
              <a:rPr lang="ru-RU" sz="1400" b="1" dirty="0">
                <a:solidFill>
                  <a:prstClr val="black"/>
                </a:solidFill>
              </a:rPr>
              <a:t>Члены ликвидационной комиссии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9665" y="2883420"/>
            <a:ext cx="2709279" cy="1006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 defTabSz="814425">
              <a:defRPr/>
            </a:pPr>
            <a:r>
              <a:rPr lang="ru-RU" sz="1400" b="1" dirty="0">
                <a:solidFill>
                  <a:prstClr val="black"/>
                </a:solidFill>
              </a:rPr>
              <a:t>Лица, которые могли совершать сделки от имени должника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64599" y="2718699"/>
            <a:ext cx="3263450" cy="1335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 extrusionH="76200" prstMaterial="plastic">
            <a:bevelT w="241300" h="241300"/>
            <a:bevelB w="241300" h="241300" prst="coolSlant"/>
            <a:extrusionClr>
              <a:srgbClr val="005AA9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Любые иные лица, которые могли давать указания или определять действия должника в силу каких-либо причин, в том числе трудовых, семейных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847913" y="1053289"/>
            <a:ext cx="1169916" cy="36873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278941" y="1053278"/>
            <a:ext cx="738895" cy="183014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17829" y="1053277"/>
            <a:ext cx="1416214" cy="72837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017829" y="1053277"/>
            <a:ext cx="1046767" cy="195931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5"/>
          <p:cNvSpPr txBox="1">
            <a:spLocks noGrp="1"/>
          </p:cNvSpPr>
          <p:nvPr/>
        </p:nvSpPr>
        <p:spPr bwMode="auto">
          <a:xfrm>
            <a:off x="8324081" y="4414676"/>
            <a:ext cx="620370" cy="4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44" tIns="40722" rIns="81444" bIns="40722" anchor="ctr"/>
          <a:lstStyle/>
          <a:p>
            <a:pPr algn="ctr">
              <a:lnSpc>
                <a:spcPts val="1878"/>
              </a:lnSpc>
            </a:pPr>
            <a:r>
              <a:rPr lang="ru-RU" sz="2100" dirty="0">
                <a:solidFill>
                  <a:prstClr val="white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0010" y="2053944"/>
            <a:ext cx="7943986" cy="1930838"/>
          </a:xfrm>
          <a:prstGeom prst="rect">
            <a:avLst/>
          </a:prstGeom>
        </p:spPr>
        <p:txBody>
          <a:bodyPr wrap="none" lIns="81444" tIns="40722" rIns="81444" bIns="40722" anchor="ctr">
            <a:normAutofit/>
          </a:bodyPr>
          <a:lstStyle/>
          <a:p>
            <a:pPr algn="just" defTabSz="814425">
              <a:defRPr/>
            </a:pPr>
            <a:endParaRPr lang="ru-RU" sz="1400" b="1" dirty="0">
              <a:solidFill>
                <a:srgbClr val="115899"/>
              </a:solidFill>
              <a:latin typeface="Calibri"/>
            </a:endParaRPr>
          </a:p>
          <a:p>
            <a:pPr algn="just" defTabSz="814425">
              <a:defRPr/>
            </a:pPr>
            <a:endParaRPr lang="ru-RU" sz="1400" b="1" dirty="0">
              <a:solidFill>
                <a:srgbClr val="115899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030" y="1286145"/>
            <a:ext cx="5971564" cy="396318"/>
          </a:xfrm>
          <a:prstGeom prst="rect">
            <a:avLst/>
          </a:prstGeom>
        </p:spPr>
        <p:txBody>
          <a:bodyPr lIns="81444" tIns="40722" rIns="81444" bIns="40722" anchor="ctr">
            <a:normAutofit fontScale="62500" lnSpcReduction="20000"/>
          </a:bodyPr>
          <a:lstStyle/>
          <a:p>
            <a:pPr defTabSz="814425">
              <a:defRPr/>
            </a:pPr>
            <a:endParaRPr lang="ru-RU" sz="3800" b="1" dirty="0">
              <a:solidFill>
                <a:srgbClr val="005AA9"/>
              </a:solidFill>
              <a:latin typeface="Calibri"/>
            </a:endParaRPr>
          </a:p>
        </p:txBody>
      </p:sp>
      <p:sp>
        <p:nvSpPr>
          <p:cNvPr id="29700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61062" y="699542"/>
            <a:ext cx="7338549" cy="44383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ru-RU" sz="2200" dirty="0">
                <a:solidFill>
                  <a:srgbClr val="0070C0"/>
                </a:solidFill>
              </a:rPr>
              <a:t>Основания для привлечения КДЛ к субсидиарной ответственности </a:t>
            </a:r>
            <a:br>
              <a:rPr lang="ru-RU" sz="2200" dirty="0">
                <a:solidFill>
                  <a:srgbClr val="0070C0"/>
                </a:solidFill>
              </a:rPr>
            </a:br>
            <a:r>
              <a:rPr lang="ru-RU" sz="2200" dirty="0">
                <a:solidFill>
                  <a:srgbClr val="0070C0"/>
                </a:solidFill>
              </a:rPr>
              <a:t/>
            </a:r>
            <a:br>
              <a:rPr lang="ru-RU" sz="2200" dirty="0">
                <a:solidFill>
                  <a:srgbClr val="0070C0"/>
                </a:solidFill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8101" y="1098660"/>
            <a:ext cx="7816003" cy="587796"/>
          </a:xfrm>
          <a:prstGeom prst="rect">
            <a:avLst/>
          </a:prstGeom>
          <a:solidFill>
            <a:srgbClr val="E52727">
              <a:alpha val="49000"/>
            </a:srgbClr>
          </a:solidFill>
          <a:ln>
            <a:solidFill>
              <a:srgbClr val="E52727"/>
            </a:solidFill>
          </a:ln>
          <a:scene3d>
            <a:camera prst="orthographicFront"/>
            <a:lightRig rig="balanced" dir="t">
              <a:rot lat="0" lon="0" rev="4200000"/>
            </a:lightRig>
          </a:scene3d>
          <a:sp3d prstMaterial="plastic">
            <a:bevelT w="203200" h="152400"/>
            <a:bevelB w="20320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неподача </a:t>
            </a:r>
            <a:r>
              <a:rPr lang="ru-RU" b="1" dirty="0" smtClean="0">
                <a:solidFill>
                  <a:prstClr val="black"/>
                </a:solidFill>
              </a:rPr>
              <a:t>в суд заявления </a:t>
            </a:r>
            <a:r>
              <a:rPr lang="ru-RU" b="1" dirty="0">
                <a:solidFill>
                  <a:prstClr val="black"/>
                </a:solidFill>
              </a:rPr>
              <a:t>о признании должника банкротом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6586" y="1857523"/>
            <a:ext cx="7787496" cy="587796"/>
          </a:xfrm>
          <a:prstGeom prst="rect">
            <a:avLst/>
          </a:prstGeom>
          <a:solidFill>
            <a:srgbClr val="E52727">
              <a:alpha val="49000"/>
            </a:srgbClr>
          </a:solidFill>
          <a:ln>
            <a:solidFill>
              <a:srgbClr val="E52727"/>
            </a:solidFill>
          </a:ln>
          <a:scene3d>
            <a:camera prst="orthographicFront"/>
            <a:lightRig rig="balanced" dir="t">
              <a:rot lat="0" lon="0" rev="4200000"/>
            </a:lightRig>
          </a:scene3d>
          <a:sp3d prstMaterial="plastic">
            <a:bevelT w="203200" h="152400"/>
            <a:bevelB w="20320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совершение неправомерных сделок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8080" y="2571750"/>
            <a:ext cx="7816002" cy="587796"/>
          </a:xfrm>
          <a:prstGeom prst="rect">
            <a:avLst/>
          </a:prstGeom>
          <a:solidFill>
            <a:srgbClr val="E52727">
              <a:alpha val="49000"/>
            </a:srgbClr>
          </a:solidFill>
          <a:ln>
            <a:solidFill>
              <a:srgbClr val="E52727"/>
            </a:solidFill>
          </a:ln>
          <a:scene3d>
            <a:camera prst="orthographicFront"/>
            <a:lightRig rig="balanced" dir="t">
              <a:rot lat="0" lon="0" rev="4200000"/>
            </a:lightRig>
          </a:scene3d>
          <a:sp3d prstMaterial="plastic">
            <a:bevelT w="203200" h="152400"/>
            <a:bevelB w="20320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возникновение задолженности, начисленной по результатам выявленного правонарушения (преступления)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591" y="4063916"/>
            <a:ext cx="7787493" cy="587796"/>
          </a:xfrm>
          <a:prstGeom prst="rect">
            <a:avLst/>
          </a:prstGeom>
          <a:solidFill>
            <a:srgbClr val="E52727">
              <a:alpha val="49000"/>
            </a:srgbClr>
          </a:solidFill>
          <a:ln>
            <a:solidFill>
              <a:srgbClr val="E52727"/>
            </a:solidFill>
          </a:ln>
          <a:scene3d>
            <a:camera prst="orthographicFront"/>
            <a:lightRig rig="balanced" dir="t">
              <a:rot lat="0" lon="0" rev="4200000"/>
            </a:lightRig>
          </a:scene3d>
          <a:sp3d prstMaterial="plastic">
            <a:bevelT w="203200" h="152400"/>
            <a:bevelB w="20320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>
              <a:spcBef>
                <a:spcPts val="1409"/>
              </a:spcBef>
              <a:defRPr/>
            </a:pPr>
            <a:r>
              <a:rPr lang="ru-RU" b="1" dirty="0">
                <a:solidFill>
                  <a:prstClr val="black"/>
                </a:solidFill>
              </a:rPr>
              <a:t>невнесение подлежащих обязательному внесению сведений либо внесение недостоверных сведений о юридическом лице в ЕГРЮЛ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8080" y="3306494"/>
            <a:ext cx="7816002" cy="587796"/>
          </a:xfrm>
          <a:prstGeom prst="rect">
            <a:avLst/>
          </a:prstGeom>
          <a:solidFill>
            <a:srgbClr val="E52727">
              <a:alpha val="49000"/>
            </a:srgbClr>
          </a:solidFill>
          <a:ln>
            <a:solidFill>
              <a:srgbClr val="E52727"/>
            </a:solidFill>
          </a:ln>
          <a:scene3d>
            <a:camera prst="orthographicFront"/>
            <a:lightRig rig="balanced" dir="t">
              <a:rot lat="0" lon="0" rev="4200000"/>
            </a:lightRig>
          </a:scene3d>
          <a:sp3d prstMaterial="plastic">
            <a:bevelT w="203200" h="152400"/>
            <a:bevelB w="203200" h="152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</a:rPr>
              <a:t>отсутствие (искажение) бухгалтерской </a:t>
            </a:r>
            <a:r>
              <a:rPr lang="ru-RU" b="1" dirty="0" smtClean="0">
                <a:solidFill>
                  <a:prstClr val="black"/>
                </a:solidFill>
              </a:rPr>
              <a:t>отчетности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6357" y="4431006"/>
            <a:ext cx="619125" cy="473869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/>
              <a:t>8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7" y="465532"/>
            <a:ext cx="7992888" cy="7285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1473" tIns="40736" rIns="81473" bIns="40736">
            <a:spAutoFit/>
          </a:bodyPr>
          <a:lstStyle/>
          <a:p>
            <a:pPr algn="ctr" defTabSz="814856" eaLnBrk="0" hangingPunct="0"/>
            <a:r>
              <a:rPr lang="ru-RU" altLang="ru-RU" sz="2100" dirty="0">
                <a:solidFill>
                  <a:prstClr val="white"/>
                </a:solidFill>
              </a:rPr>
              <a:t>Взаимодействие с правоохранительными органами</a:t>
            </a:r>
          </a:p>
          <a:p>
            <a:pPr defTabSz="814856" eaLnBrk="0" hangingPunct="0"/>
            <a:endParaRPr lang="ru-RU" sz="21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3132" y="2475669"/>
            <a:ext cx="2464781" cy="134701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473" tIns="40736" rIns="81473" bIns="40736" rtlCol="0" anchor="ctr"/>
          <a:lstStyle/>
          <a:p>
            <a:pPr algn="ctr" defTabSz="814856" eaLnBrk="0" hangingPunct="0"/>
            <a:r>
              <a:rPr lang="ru-RU" sz="1400" dirty="0">
                <a:solidFill>
                  <a:prstClr val="white"/>
                </a:solidFill>
              </a:rPr>
              <a:t>Сокрытие имущества, уничтожение бухгалтерских документов, удовлетворение требований отдельных кредиторов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5808" y="2489851"/>
            <a:ext cx="2241486" cy="1292406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473" tIns="40736" rIns="81473" bIns="40736" rtlCol="0" anchor="ctr"/>
          <a:lstStyle/>
          <a:p>
            <a:pPr algn="ctr" defTabSz="814856" eaLnBrk="0" hangingPunct="0"/>
            <a:r>
              <a:rPr lang="ru-RU" sz="1400" dirty="0">
                <a:solidFill>
                  <a:prstClr val="white"/>
                </a:solidFill>
              </a:rPr>
              <a:t>Действия (либо бездействие), заведомо влекущие неспособность в полном объеме удовлетворить требования кредиторов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9655" y="4090222"/>
            <a:ext cx="2339832" cy="685762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473" tIns="40736" rIns="81473" bIns="40736" rtlCol="0" anchor="ctr"/>
          <a:lstStyle/>
          <a:p>
            <a:pPr algn="ctr" defTabSz="814856" eaLnBrk="0" hangingPunct="0"/>
            <a:r>
              <a:rPr lang="ru-RU" sz="1400" dirty="0" smtClean="0">
                <a:solidFill>
                  <a:prstClr val="white"/>
                </a:solidFill>
              </a:rPr>
              <a:t>Штраф от </a:t>
            </a:r>
            <a:r>
              <a:rPr lang="ru-RU" sz="1400" dirty="0">
                <a:solidFill>
                  <a:prstClr val="white"/>
                </a:solidFill>
              </a:rPr>
              <a:t>100 тыс. руб</a:t>
            </a:r>
            <a:r>
              <a:rPr lang="ru-RU" sz="1400" dirty="0" smtClean="0">
                <a:solidFill>
                  <a:prstClr val="white"/>
                </a:solidFill>
              </a:rPr>
              <a:t>., до </a:t>
            </a:r>
            <a:r>
              <a:rPr lang="ru-RU" sz="1400" dirty="0">
                <a:solidFill>
                  <a:prstClr val="white"/>
                </a:solidFill>
              </a:rPr>
              <a:t>трех лет лишения свободы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19236" y="4090223"/>
            <a:ext cx="1948057" cy="683665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473" tIns="40736" rIns="81473" bIns="40736" rtlCol="0" anchor="ctr"/>
          <a:lstStyle/>
          <a:p>
            <a:pPr algn="ctr" defTabSz="814856" eaLnBrk="0" hangingPunct="0"/>
            <a:r>
              <a:rPr lang="ru-RU" sz="1400" dirty="0" smtClean="0">
                <a:solidFill>
                  <a:prstClr val="white"/>
                </a:solidFill>
              </a:rPr>
              <a:t>Штраф от </a:t>
            </a:r>
            <a:r>
              <a:rPr lang="ru-RU" sz="1400" dirty="0">
                <a:solidFill>
                  <a:prstClr val="white"/>
                </a:solidFill>
              </a:rPr>
              <a:t>200 тыс. руб. </a:t>
            </a:r>
            <a:r>
              <a:rPr lang="ru-RU" sz="1400" dirty="0" smtClean="0">
                <a:solidFill>
                  <a:prstClr val="white"/>
                </a:solidFill>
              </a:rPr>
              <a:t>до </a:t>
            </a:r>
            <a:r>
              <a:rPr lang="ru-RU" sz="1400" dirty="0">
                <a:solidFill>
                  <a:prstClr val="white"/>
                </a:solidFill>
              </a:rPr>
              <a:t>6 лет лишения свободы</a:t>
            </a:r>
          </a:p>
        </p:txBody>
      </p:sp>
      <p:cxnSp>
        <p:nvCxnSpPr>
          <p:cNvPr id="22" name="Прямая со стрелкой 21"/>
          <p:cNvCxnSpPr>
            <a:endCxn id="10" idx="0"/>
          </p:cNvCxnSpPr>
          <p:nvPr/>
        </p:nvCxnSpPr>
        <p:spPr>
          <a:xfrm flipH="1">
            <a:off x="7393264" y="3784457"/>
            <a:ext cx="7" cy="3057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217361" y="4088125"/>
            <a:ext cx="2709279" cy="6857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400" dirty="0"/>
              <a:t>Штраф от 200 тыс. руб., принудительные работы до 5 лет, лишение свободы до 7 лет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170593" y="1102319"/>
            <a:ext cx="677320" cy="293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665534" y="1102319"/>
            <a:ext cx="431022" cy="2938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569656" y="1396158"/>
            <a:ext cx="2278257" cy="878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 defTabSz="814856" eaLnBrk="0" hangingPunct="0"/>
            <a:r>
              <a:rPr lang="ru-RU" sz="1400" dirty="0">
                <a:solidFill>
                  <a:schemeClr val="bg1"/>
                </a:solidFill>
              </a:rPr>
              <a:t>Статья 195 УК РФ «Неправомерные действия при банкротстве»</a:t>
            </a:r>
          </a:p>
        </p:txBody>
      </p:sp>
      <p:sp>
        <p:nvSpPr>
          <p:cNvPr id="13" name="Овал 12"/>
          <p:cNvSpPr/>
          <p:nvPr/>
        </p:nvSpPr>
        <p:spPr>
          <a:xfrm>
            <a:off x="2919756" y="1416349"/>
            <a:ext cx="3093170" cy="2440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Статья 199.2 УК РФ  «Сокрытие денежных средств либо имущества организации или индивидуального предпринимателя, за счет которых должно производиться взыскание налогов, сборов, страховых взносов»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125808" y="1396158"/>
            <a:ext cx="2386962" cy="878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Статья 196 УК РФ «</a:t>
            </a:r>
            <a:r>
              <a:rPr lang="ru-RU" sz="1400" dirty="0"/>
              <a:t>Преднамеренное банкротство»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4466341" y="1122510"/>
            <a:ext cx="1" cy="2938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2"/>
          </p:cNvCxnSpPr>
          <p:nvPr/>
        </p:nvCxnSpPr>
        <p:spPr>
          <a:xfrm>
            <a:off x="1615522" y="3822686"/>
            <a:ext cx="0" cy="2533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3" idx="4"/>
          </p:cNvCxnSpPr>
          <p:nvPr/>
        </p:nvCxnSpPr>
        <p:spPr>
          <a:xfrm>
            <a:off x="4466341" y="3857059"/>
            <a:ext cx="0" cy="2512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93264" y="2275076"/>
            <a:ext cx="0" cy="214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7" idx="0"/>
          </p:cNvCxnSpPr>
          <p:nvPr/>
        </p:nvCxnSpPr>
        <p:spPr>
          <a:xfrm>
            <a:off x="1615522" y="2260894"/>
            <a:ext cx="0" cy="2147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3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>
            <p:ph type="title" idx="4294967295"/>
          </p:nvPr>
        </p:nvSpPr>
        <p:spPr>
          <a:xfrm>
            <a:off x="467545" y="339502"/>
            <a:ext cx="7776863" cy="579438"/>
          </a:xfrm>
        </p:spPr>
        <p:txBody>
          <a:bodyPr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dirty="0">
                <a:solidFill>
                  <a:srgbClr val="0070C0"/>
                </a:solidFill>
              </a:rPr>
              <a:t>Дерево </a:t>
            </a:r>
            <a:r>
              <a:rPr lang="ru-RU" sz="2200" dirty="0" smtClean="0">
                <a:solidFill>
                  <a:srgbClr val="0070C0"/>
                </a:solidFill>
              </a:rPr>
              <a:t>связи</a:t>
            </a:r>
            <a:endParaRPr lang="ru-RU" sz="2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8" y="901064"/>
            <a:ext cx="7848872" cy="394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43958"/>
            <a:ext cx="615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3"/>
          <p:cNvSpPr>
            <a:spLocks noGrp="1"/>
          </p:cNvSpPr>
          <p:nvPr/>
        </p:nvSpPr>
        <p:spPr>
          <a:xfrm>
            <a:off x="8488915" y="4396383"/>
            <a:ext cx="432031" cy="473867"/>
          </a:xfrm>
          <a:prstGeom prst="rect">
            <a:avLst/>
          </a:prstGeom>
        </p:spPr>
        <p:txBody>
          <a:bodyPr vert="horz" lIns="81569" tIns="40785" rIns="81569" bIns="40785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 smtClean="0">
                <a:solidFill>
                  <a:prstClr val="white"/>
                </a:solidFill>
              </a:rPr>
              <a:t>2</a:t>
            </a:r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838A3E9-9A30-4217-ACA9-C339A24C8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23678"/>
            <a:ext cx="2411965" cy="160697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7E684F5-7554-412A-9A24-644F2059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11510"/>
            <a:ext cx="7548638" cy="946151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rgbClr val="0070C0"/>
                </a:solidFill>
              </a:rPr>
              <a:t>Портфель мировых соглашений, заключенных 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налоговыми </a:t>
            </a:r>
            <a:r>
              <a:rPr lang="ru-RU" sz="2200" dirty="0">
                <a:solidFill>
                  <a:srgbClr val="0070C0"/>
                </a:solidFill>
              </a:rPr>
              <a:t>органами Омской </a:t>
            </a:r>
            <a:r>
              <a:rPr lang="ru-RU" sz="2200" dirty="0" smtClean="0">
                <a:solidFill>
                  <a:srgbClr val="0070C0"/>
                </a:solidFill>
              </a:rPr>
              <a:t>области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91A7536-7EE1-4B4D-86D1-CDC8988668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dirty="0"/>
              <a:t>9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2F9C145-B311-4D24-AB91-D9BD291A488A}"/>
              </a:ext>
            </a:extLst>
          </p:cNvPr>
          <p:cNvSpPr/>
          <p:nvPr/>
        </p:nvSpPr>
        <p:spPr>
          <a:xfrm>
            <a:off x="4630638" y="1779662"/>
            <a:ext cx="2650006" cy="1026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rtlCol="0" anchor="ctr"/>
          <a:lstStyle/>
          <a:p>
            <a:pPr algn="ctr" defTabSz="713963" eaLnBrk="0" hangingPunct="0"/>
            <a:r>
              <a:rPr lang="ru-RU" sz="2300" dirty="0">
                <a:solidFill>
                  <a:prstClr val="white"/>
                </a:solidFill>
              </a:rPr>
              <a:t>6 мировых соглашений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4D40A1B-C99D-4B57-95ED-38B26130C76F}"/>
              </a:ext>
            </a:extLst>
          </p:cNvPr>
          <p:cNvSpPr/>
          <p:nvPr/>
        </p:nvSpPr>
        <p:spPr>
          <a:xfrm>
            <a:off x="4644008" y="3147814"/>
            <a:ext cx="2650006" cy="1026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98" tIns="35700" rIns="71398" bIns="35700" rtlCol="0" anchor="ctr"/>
          <a:lstStyle/>
          <a:p>
            <a:pPr algn="ctr" defTabSz="713963" eaLnBrk="0" hangingPunct="0"/>
            <a:r>
              <a:rPr lang="ru-RU" sz="2300" dirty="0">
                <a:solidFill>
                  <a:prstClr val="white"/>
                </a:solidFill>
              </a:rPr>
              <a:t>438,1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7123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9702"/>
            <a:ext cx="8784976" cy="144015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latin typeface="+mn-lt"/>
                <a:cs typeface="Arial" panose="020B0604020202020204" pitchFamily="34" charset="0"/>
              </a:rPr>
              <a:t/>
            </a:r>
            <a:br>
              <a:rPr lang="ru-RU" sz="2200" dirty="0">
                <a:latin typeface="+mn-lt"/>
                <a:cs typeface="Arial" panose="020B0604020202020204" pitchFamily="34" charset="0"/>
              </a:rPr>
            </a:br>
            <a:r>
              <a:rPr lang="ru-RU" sz="2200" dirty="0" smtClean="0">
                <a:latin typeface="+mn-lt"/>
                <a:cs typeface="Arial" panose="020B0604020202020204" pitchFamily="34" charset="0"/>
              </a:rPr>
              <a:t>Спасибо за внимание!</a:t>
            </a:r>
            <a:endParaRPr lang="ru-RU" sz="2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5" y="2765387"/>
            <a:ext cx="8784978" cy="110251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«</a:t>
            </a:r>
            <a:r>
              <a:rPr lang="ru-RU" sz="2200" dirty="0">
                <a:cs typeface="Arial" panose="020B0604020202020204" pitchFamily="34" charset="0"/>
              </a:rPr>
              <a:t>Публичные </a:t>
            </a:r>
            <a:r>
              <a:rPr lang="ru-RU" sz="2200" dirty="0" smtClean="0">
                <a:cs typeface="Arial" panose="020B0604020202020204" pitchFamily="34" charset="0"/>
              </a:rPr>
              <a:t>обсуждения </a:t>
            </a:r>
            <a:r>
              <a:rPr lang="ru-RU" sz="2200" dirty="0">
                <a:cs typeface="Arial" panose="020B0604020202020204" pitchFamily="34" charset="0"/>
              </a:rPr>
              <a:t>УФНС России по Омской области по вопросам правоприменительной практики налоговых органов и соблюдения обязательных требований при проведении </a:t>
            </a:r>
            <a:r>
              <a:rPr lang="ru-RU" sz="2200" dirty="0" smtClean="0">
                <a:cs typeface="Arial" panose="020B0604020202020204" pitchFamily="34" charset="0"/>
              </a:rPr>
              <a:t/>
            </a:r>
            <a:br>
              <a:rPr lang="ru-RU" sz="2200" dirty="0" smtClean="0">
                <a:cs typeface="Arial" panose="020B0604020202020204" pitchFamily="34" charset="0"/>
              </a:rPr>
            </a:br>
            <a:r>
              <a:rPr lang="ru-RU" sz="2200" dirty="0" smtClean="0">
                <a:cs typeface="Arial" panose="020B0604020202020204" pitchFamily="34" charset="0"/>
              </a:rPr>
              <a:t>контрольно-надзорной </a:t>
            </a:r>
            <a:r>
              <a:rPr lang="ru-RU" sz="2200" dirty="0">
                <a:cs typeface="Arial" panose="020B0604020202020204" pitchFamily="34" charset="0"/>
              </a:rPr>
              <a:t>деятельности на </a:t>
            </a:r>
            <a:r>
              <a:rPr lang="ru-RU" sz="2200" dirty="0" smtClean="0">
                <a:cs typeface="Arial" panose="020B0604020202020204" pitchFamily="34" charset="0"/>
              </a:rPr>
              <a:t>201</a:t>
            </a:r>
            <a:r>
              <a:rPr lang="en-US" sz="2200" dirty="0" smtClean="0">
                <a:cs typeface="Arial" panose="020B0604020202020204" pitchFamily="34" charset="0"/>
              </a:rPr>
              <a:t>9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>
                <a:cs typeface="Arial" panose="020B0604020202020204" pitchFamily="34" charset="0"/>
              </a:rPr>
              <a:t>год</a:t>
            </a:r>
            <a:r>
              <a:rPr lang="ru-RU" sz="2400" dirty="0" smtClean="0">
                <a:cs typeface="Arial" pitchFamily="34" charset="0"/>
              </a:rPr>
              <a:t>»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4648" y="4515966"/>
            <a:ext cx="7272808" cy="4320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endParaRPr lang="ru-RU" sz="16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200" b="1" dirty="0" smtClean="0">
                <a:cs typeface="Arial" pitchFamily="34" charset="0"/>
              </a:rPr>
              <a:t>28.0</a:t>
            </a:r>
            <a:r>
              <a:rPr lang="ru-RU" sz="2200" b="1" dirty="0" smtClean="0">
                <a:cs typeface="Arial" pitchFamily="34" charset="0"/>
              </a:rPr>
              <a:t>5</a:t>
            </a:r>
            <a:r>
              <a:rPr lang="en-US" sz="2200" b="1" dirty="0" smtClean="0">
                <a:cs typeface="Arial" pitchFamily="34" charset="0"/>
              </a:rPr>
              <a:t>.2019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61959" y="1830392"/>
            <a:ext cx="8358187" cy="741363"/>
          </a:xfrm>
          <a:prstGeom prst="rect">
            <a:avLst/>
          </a:prstGeom>
        </p:spPr>
        <p:txBody>
          <a:bodyPr lIns="91369" tIns="45684" rIns="91369" bIns="45684" anchor="ctr"/>
          <a:lstStyle/>
          <a:p>
            <a:pPr algn="ctr" defTabSz="9136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УФНС России по 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4673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881310"/>
            <a:ext cx="7920879" cy="396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/>
          </p:cNvSpPr>
          <p:nvPr/>
        </p:nvSpPr>
        <p:spPr>
          <a:xfrm>
            <a:off x="467545" y="339502"/>
            <a:ext cx="7920879" cy="579438"/>
          </a:xfrm>
          <a:prstGeom prst="rect">
            <a:avLst/>
          </a:prstGeom>
        </p:spPr>
        <p:txBody>
          <a:bodyPr vert="horz" lIns="81557" tIns="40779" rIns="81557" bIns="40779" rtlCol="0" anchor="ctr">
            <a:noAutofit/>
          </a:bodyPr>
          <a:lstStyle>
            <a:lvl1pPr marL="0" indent="0" algn="l" defTabSz="815562" rtl="0" eaLnBrk="1" latinLnBrk="0" hangingPunct="1">
              <a:spcBef>
                <a:spcPct val="0"/>
              </a:spcBef>
              <a:buNone/>
              <a:defRPr sz="1100" b="1" i="0" kern="1200">
                <a:solidFill>
                  <a:srgbClr val="005AA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Дерево связи</a:t>
            </a:r>
            <a:endParaRPr lang="ru-RU" sz="2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5" name="Номер слайда 3"/>
          <p:cNvSpPr>
            <a:spLocks noGrp="1"/>
          </p:cNvSpPr>
          <p:nvPr/>
        </p:nvSpPr>
        <p:spPr>
          <a:xfrm>
            <a:off x="8460432" y="4371950"/>
            <a:ext cx="432031" cy="473867"/>
          </a:xfrm>
          <a:prstGeom prst="rect">
            <a:avLst/>
          </a:prstGeom>
        </p:spPr>
        <p:txBody>
          <a:bodyPr vert="horz" lIns="81569" tIns="40785" rIns="81569" bIns="40785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72" y="4371950"/>
            <a:ext cx="6159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3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3957"/>
            <a:ext cx="7848871" cy="396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1"/>
          <p:cNvSpPr txBox="1">
            <a:spLocks/>
          </p:cNvSpPr>
          <p:nvPr/>
        </p:nvSpPr>
        <p:spPr>
          <a:xfrm>
            <a:off x="467545" y="339502"/>
            <a:ext cx="7920878" cy="579438"/>
          </a:xfrm>
          <a:prstGeom prst="rect">
            <a:avLst/>
          </a:prstGeom>
        </p:spPr>
        <p:txBody>
          <a:bodyPr vert="horz" lIns="81557" tIns="40779" rIns="81557" bIns="40779" rtlCol="0" anchor="ctr">
            <a:normAutofit/>
          </a:bodyPr>
          <a:lstStyle>
            <a:lvl1pPr marL="0" indent="0" algn="l" defTabSz="815562" rtl="0" eaLnBrk="1" latinLnBrk="0" hangingPunct="1">
              <a:spcBef>
                <a:spcPct val="0"/>
              </a:spcBef>
              <a:buNone/>
              <a:defRPr sz="1100" b="1" i="0" kern="1200">
                <a:solidFill>
                  <a:srgbClr val="005AA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200" dirty="0" smtClean="0">
                <a:solidFill>
                  <a:srgbClr val="0070C0"/>
                </a:solidFill>
              </a:rPr>
              <a:t>Дерево связи</a:t>
            </a:r>
            <a:endParaRPr lang="ru-RU" sz="2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8402638" y="4398963"/>
            <a:ext cx="504825" cy="512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81630" tIns="40815" rIns="81630" bIns="40815" rtlCol="0" anchor="ctr"/>
          <a:lstStyle>
            <a:defPPr>
              <a:defRPr lang="ru-RU"/>
            </a:defPPr>
            <a:lvl1pPr marL="0" algn="l" defTabSz="816296" rtl="0" eaLnBrk="1" fontAlgn="auto" latinLnBrk="0" hangingPunct="1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FFFFFF"/>
                </a:solidFill>
              </a:rPr>
              <a:t>4</a:t>
            </a:r>
            <a:endParaRPr lang="ru-RU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Овал 91"/>
          <p:cNvSpPr/>
          <p:nvPr/>
        </p:nvSpPr>
        <p:spPr>
          <a:xfrm flipH="1">
            <a:off x="2024946" y="3515997"/>
            <a:ext cx="936104" cy="72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14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-1404664" y="771550"/>
            <a:ext cx="3024336" cy="720080"/>
          </a:xfrm>
          <a:prstGeom prst="rect">
            <a:avLst/>
          </a:prstGeom>
        </p:spPr>
        <p:txBody>
          <a:bodyPr vert="horz" wrap="square" lIns="104211" tIns="52106" rIns="104211" bIns="52106" rtlCol="0" anchor="ctr">
            <a:normAutofit fontScale="92500" lnSpcReduction="10000"/>
          </a:bodyPr>
          <a:lstStyle/>
          <a:p>
            <a:pPr algn="ctr" defTabSz="1042116">
              <a:spcBef>
                <a:spcPct val="0"/>
              </a:spcBef>
            </a:pPr>
            <a:endParaRPr lang="ru-RU" sz="48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5004048" y="1150526"/>
            <a:ext cx="3107284" cy="5672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Исключено из ЕГРЮЛ по решению регистрирующего органа</a:t>
            </a:r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992608" y="4240839"/>
            <a:ext cx="3105689" cy="5813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Внесено сведений о недостоверности в ЕГРЮЛ</a:t>
            </a:r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986437" y="1995886"/>
            <a:ext cx="3113030" cy="5399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cs typeface="Times New Roman" pitchFamily="18" charset="0"/>
              </a:rPr>
              <a:t>Направлено сведений в правоохранительные органы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992608" y="2767676"/>
            <a:ext cx="3113030" cy="484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Возбуждено уголовных дел</a:t>
            </a:r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139952" y="1159374"/>
            <a:ext cx="864096" cy="6061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5336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7133" y="195486"/>
            <a:ext cx="7704856" cy="699542"/>
          </a:xfrm>
          <a:prstGeom prst="rect">
            <a:avLst/>
          </a:prstGeom>
        </p:spPr>
        <p:txBody>
          <a:bodyPr vert="horz" wrap="square" lIns="104211" tIns="52106" rIns="104211" bIns="52106" rtlCol="0" anchor="ctr">
            <a:normAutofit/>
          </a:bodyPr>
          <a:lstStyle/>
          <a:p>
            <a:pPr algn="ctr" defTabSz="1042116">
              <a:spcBef>
                <a:spcPct val="0"/>
              </a:spcBef>
            </a:pPr>
            <a:r>
              <a:rPr lang="ru-RU" sz="2200" b="1" dirty="0">
                <a:solidFill>
                  <a:srgbClr val="0070C0"/>
                </a:solidFill>
                <a:ea typeface="+mj-ea"/>
                <a:cs typeface="Times New Roman" pitchFamily="18" charset="0"/>
              </a:rPr>
              <a:t>Результаты </a:t>
            </a:r>
            <a:r>
              <a:rPr lang="ru-RU" sz="2200" b="1" dirty="0" smtClean="0">
                <a:solidFill>
                  <a:srgbClr val="0070C0"/>
                </a:solidFill>
                <a:ea typeface="+mj-ea"/>
                <a:cs typeface="Times New Roman" pitchFamily="18" charset="0"/>
              </a:rPr>
              <a:t>работы по «чистоте» бизнес-периметра</a:t>
            </a:r>
            <a:endParaRPr lang="ru-RU" sz="2200" b="1" dirty="0">
              <a:solidFill>
                <a:srgbClr val="0070C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128512" y="4240839"/>
            <a:ext cx="864096" cy="58137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5973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139952" y="1994291"/>
            <a:ext cx="864096" cy="5415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>
                <a:cs typeface="Times New Roman" pitchFamily="18" charset="0"/>
              </a:rPr>
              <a:t>224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137079" y="2767676"/>
            <a:ext cx="864096" cy="5035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94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3" name="Овал 122"/>
          <p:cNvSpPr/>
          <p:nvPr/>
        </p:nvSpPr>
        <p:spPr>
          <a:xfrm flipH="1">
            <a:off x="2024461" y="1131590"/>
            <a:ext cx="936104" cy="72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5775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0" y="1419622"/>
            <a:ext cx="3024336" cy="720080"/>
          </a:xfrm>
          <a:prstGeom prst="rect">
            <a:avLst/>
          </a:prstGeom>
        </p:spPr>
        <p:txBody>
          <a:bodyPr vert="horz" wrap="square" lIns="104211" tIns="52106" rIns="104211" bIns="52106" rtlCol="0" anchor="ctr">
            <a:normAutofit fontScale="92500" lnSpcReduction="10000"/>
          </a:bodyPr>
          <a:lstStyle/>
          <a:p>
            <a:pPr algn="ctr" defTabSz="1042116">
              <a:spcBef>
                <a:spcPct val="0"/>
              </a:spcBef>
            </a:pPr>
            <a:endParaRPr lang="ru-RU" sz="4800" b="1" dirty="0">
              <a:solidFill>
                <a:sysClr val="windowText" lastClr="0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264716" y="627534"/>
            <a:ext cx="2843808" cy="720080"/>
          </a:xfrm>
          <a:prstGeom prst="rect">
            <a:avLst/>
          </a:prstGeom>
        </p:spPr>
        <p:txBody>
          <a:bodyPr vert="horz" wrap="square" lIns="104211" tIns="52106" rIns="104211" bIns="52106" rtlCol="0" anchor="ctr">
            <a:normAutofit fontScale="92500" lnSpcReduction="10000"/>
          </a:bodyPr>
          <a:lstStyle/>
          <a:p>
            <a:pPr algn="ctr" defTabSz="1042116">
              <a:spcBef>
                <a:spcPct val="0"/>
              </a:spcBef>
            </a:pPr>
            <a:endParaRPr lang="ru-RU" sz="48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0" y="3435846"/>
            <a:ext cx="2843808" cy="720080"/>
          </a:xfrm>
          <a:prstGeom prst="rect">
            <a:avLst/>
          </a:prstGeom>
        </p:spPr>
        <p:txBody>
          <a:bodyPr vert="horz" wrap="square" lIns="104211" tIns="52106" rIns="104211" bIns="52106" rtlCol="0" anchor="ctr">
            <a:normAutofit fontScale="92500" lnSpcReduction="10000"/>
          </a:bodyPr>
          <a:lstStyle/>
          <a:p>
            <a:pPr algn="ctr" defTabSz="1042116">
              <a:spcBef>
                <a:spcPct val="0"/>
              </a:spcBef>
            </a:pPr>
            <a:endParaRPr lang="ru-RU" sz="4800" b="1" dirty="0">
              <a:solidFill>
                <a:sysClr val="windowText" lastClr="000000"/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331640" y="453482"/>
            <a:ext cx="3024336" cy="720080"/>
          </a:xfrm>
          <a:prstGeom prst="rect">
            <a:avLst/>
          </a:prstGeom>
        </p:spPr>
        <p:txBody>
          <a:bodyPr vert="horz" wrap="square" lIns="104211" tIns="52106" rIns="104211" bIns="52106" rtlCol="0" anchor="ctr">
            <a:normAutofit fontScale="92500" lnSpcReduction="10000"/>
          </a:bodyPr>
          <a:lstStyle/>
          <a:p>
            <a:pPr algn="ctr" defTabSz="1042116">
              <a:spcBef>
                <a:spcPct val="0"/>
              </a:spcBef>
            </a:pPr>
            <a:endParaRPr lang="ru-RU" sz="4800" b="1" dirty="0">
              <a:solidFill>
                <a:sysClr val="windowText" lastClr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Номер слайда 3"/>
          <p:cNvSpPr txBox="1">
            <a:spLocks/>
          </p:cNvSpPr>
          <p:nvPr/>
        </p:nvSpPr>
        <p:spPr>
          <a:xfrm>
            <a:off x="8324851" y="4531525"/>
            <a:ext cx="619125" cy="473869"/>
          </a:xfrm>
          <a:prstGeom prst="rect">
            <a:avLst/>
          </a:prstGeom>
        </p:spPr>
        <p:txBody>
          <a:bodyPr vert="horz" lIns="81557" tIns="40779" rIns="81557" bIns="40779" rtlCol="0" anchor="ctr"/>
          <a:lstStyle>
            <a:defPPr>
              <a:defRPr lang="ru-RU"/>
            </a:defPPr>
            <a:lvl1pPr marL="0" algn="ctr" defTabSz="815562" rtl="0" eaLnBrk="1" latinLnBrk="0" hangingPunct="1">
              <a:lnSpc>
                <a:spcPts val="1877"/>
              </a:lnSpc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782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5562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3339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1121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38902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6682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4461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2243" algn="l" defTabSz="8155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" name="Скругленная соединительная линия 5"/>
          <p:cNvCxnSpPr>
            <a:stCxn id="123" idx="6"/>
            <a:endCxn id="92" idx="6"/>
          </p:cNvCxnSpPr>
          <p:nvPr/>
        </p:nvCxnSpPr>
        <p:spPr>
          <a:xfrm rot="10800000" flipH="1" flipV="1">
            <a:off x="2024460" y="1491589"/>
            <a:ext cx="485" cy="2384407"/>
          </a:xfrm>
          <a:prstGeom prst="curvedConnector3">
            <a:avLst>
              <a:gd name="adj1" fmla="val -119531753"/>
            </a:avLst>
          </a:prstGeom>
          <a:ln w="317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/>
          <p:cNvSpPr/>
          <p:nvPr/>
        </p:nvSpPr>
        <p:spPr>
          <a:xfrm flipH="1">
            <a:off x="1044116" y="1875818"/>
            <a:ext cx="936104" cy="720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132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25080" y="3515997"/>
            <a:ext cx="864096" cy="5035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29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986437" y="3519547"/>
            <a:ext cx="3113030" cy="4841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cs typeface="Times New Roman" pitchFamily="18" charset="0"/>
              </a:rPr>
              <a:t>Вынесено обвинительных приговоров</a:t>
            </a:r>
            <a:endParaRPr lang="ru-RU" sz="15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6" name="Овал 125"/>
          <p:cNvSpPr/>
          <p:nvPr/>
        </p:nvSpPr>
        <p:spPr>
          <a:xfrm flipH="1">
            <a:off x="1028289" y="2812631"/>
            <a:ext cx="951931" cy="706916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8" rIns="91356" bIns="45678"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82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37369" y="779542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201</a:t>
            </a:r>
            <a:r>
              <a:rPr lang="en-US" b="1" i="1" dirty="0" smtClean="0">
                <a:cs typeface="Times New Roman" pitchFamily="18" charset="0"/>
              </a:rPr>
              <a:t>8</a:t>
            </a:r>
            <a:r>
              <a:rPr lang="ru-RU" b="1" i="1" dirty="0" smtClean="0">
                <a:cs typeface="Times New Roman" pitchFamily="18" charset="0"/>
              </a:rPr>
              <a:t> год</a:t>
            </a:r>
            <a:endParaRPr lang="ru-RU" b="1" i="1" dirty="0"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944" y="771550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ru-RU" b="1" i="1" dirty="0" smtClean="0">
                <a:cs typeface="Times New Roman" pitchFamily="18" charset="0"/>
              </a:rPr>
              <a:t>201</a:t>
            </a:r>
            <a:r>
              <a:rPr lang="en-US" b="1" i="1" dirty="0" smtClean="0">
                <a:cs typeface="Times New Roman" pitchFamily="18" charset="0"/>
              </a:rPr>
              <a:t>7</a:t>
            </a:r>
            <a:r>
              <a:rPr lang="ru-RU" b="1" i="1" dirty="0" smtClean="0">
                <a:cs typeface="Times New Roman" pitchFamily="18" charset="0"/>
              </a:rPr>
              <a:t> год</a:t>
            </a:r>
            <a:endParaRPr lang="ru-RU" b="1" i="1" dirty="0"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3072960" y="2263429"/>
            <a:ext cx="1026831" cy="21254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50751" y="2049127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70%</a:t>
            </a:r>
            <a:endParaRPr lang="ru-RU" b="1" i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3098249" y="3009749"/>
            <a:ext cx="1026831" cy="21254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14939" y="2777550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12%</a:t>
            </a:r>
            <a:endParaRPr lang="ru-RU" b="1" i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14939" y="3557223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107%</a:t>
            </a:r>
            <a:endParaRPr lang="ru-RU" b="1" i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3087400" y="3769726"/>
            <a:ext cx="1026831" cy="212541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072960" y="1347614"/>
            <a:ext cx="1026831" cy="22554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024336" y="1147984"/>
            <a:ext cx="1245623" cy="369247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8%</a:t>
            </a:r>
            <a:endParaRPr lang="ru-RU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02638" y="4398963"/>
            <a:ext cx="504825" cy="5127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5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98360" y="1203598"/>
            <a:ext cx="7784854" cy="3306597"/>
            <a:chOff x="1738489" y="1901241"/>
            <a:chExt cx="7992533" cy="39802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38490" y="1901241"/>
              <a:ext cx="7992532" cy="211548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38489" y="3978695"/>
              <a:ext cx="7992533" cy="1902816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000250" y="1962149"/>
              <a:ext cx="2438400" cy="904006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СТРОИТЕЛЬСТВО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61474" y="1962149"/>
              <a:ext cx="2438400" cy="904005"/>
            </a:xfrm>
            <a:prstGeom prst="rect">
              <a:avLst/>
            </a:prstGeom>
            <a:solidFill>
              <a:srgbClr val="4F81B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ОПТОВАЯ ТОРГОВЛЯ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84598" y="1962149"/>
              <a:ext cx="2438400" cy="904005"/>
            </a:xfrm>
            <a:prstGeom prst="rect">
              <a:avLst/>
            </a:prstGeom>
            <a:solidFill>
              <a:srgbClr val="1F487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ТРАНСПОРТНЫЕ УСЛУГИ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000250" y="2986771"/>
              <a:ext cx="2438400" cy="2802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61474" y="2986769"/>
              <a:ext cx="2433686" cy="2802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084598" y="2986769"/>
              <a:ext cx="2438400" cy="2802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11</a:t>
              </a:r>
              <a:endParaRPr lang="ru-RU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655350" y="2032553"/>
            <a:ext cx="259264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1400" dirty="0" smtClean="0"/>
              <a:t>30% ВСЕХ </a:t>
            </a:r>
          </a:p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1400" dirty="0" smtClean="0"/>
              <a:t>УСТАНОВЛЕННЫХ ВЫГОДОПРИОБРЕТАТЕЛЕЙ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36042" y="2032553"/>
            <a:ext cx="231752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1400" dirty="0" smtClean="0"/>
              <a:t>15% </a:t>
            </a:r>
            <a:r>
              <a:rPr lang="ru-RU" sz="1400" dirty="0"/>
              <a:t>ВСЕХ </a:t>
            </a:r>
            <a:endParaRPr lang="ru-RU" sz="1400" dirty="0" smtClean="0"/>
          </a:p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1400" dirty="0" smtClean="0"/>
              <a:t>УСТАНОВЛЕННЫХ </a:t>
            </a:r>
            <a:r>
              <a:rPr lang="ru-RU" sz="1400" dirty="0"/>
              <a:t>ВЫГОДОПРИОБРЕТАТЕЛЕЙ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34187" y="1682030"/>
            <a:ext cx="230425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ru-RU" dirty="0" smtClean="0"/>
          </a:p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1400" dirty="0" smtClean="0"/>
              <a:t>9% </a:t>
            </a:r>
            <a:r>
              <a:rPr lang="ru-RU" sz="1400" dirty="0"/>
              <a:t>ВСЕХ </a:t>
            </a:r>
            <a:endParaRPr lang="ru-RU" sz="1400" dirty="0" smtClean="0"/>
          </a:p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1400" dirty="0" smtClean="0"/>
              <a:t>УСТАНОВЛЕННЫХ </a:t>
            </a:r>
            <a:r>
              <a:rPr lang="ru-RU" sz="1400" dirty="0"/>
              <a:t>ВЫГОДОПРИОБРЕТАТЕЛЕЙ</a:t>
            </a:r>
          </a:p>
          <a:p>
            <a:pPr algn="ctr" defTabSz="957751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ru-RU" dirty="0"/>
          </a:p>
        </p:txBody>
      </p:sp>
      <p:sp>
        <p:nvSpPr>
          <p:cNvPr id="20" name="Заголовок 2"/>
          <p:cNvSpPr txBox="1">
            <a:spLocks noChangeAspect="1"/>
          </p:cNvSpPr>
          <p:nvPr/>
        </p:nvSpPr>
        <p:spPr>
          <a:xfrm>
            <a:off x="683569" y="339502"/>
            <a:ext cx="8044723" cy="650740"/>
          </a:xfrm>
          <a:prstGeom prst="rect">
            <a:avLst/>
          </a:prstGeom>
        </p:spPr>
        <p:txBody>
          <a:bodyPr vert="horz" lIns="104105" tIns="52052" rIns="104105" bIns="52052" rtlCol="0" anchor="ctr">
            <a:normAutofit/>
          </a:bodyPr>
          <a:lstStyle>
            <a:lvl1pPr marL="0" marR="0" indent="0" algn="l" defTabSz="890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6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solidFill>
                  <a:srgbClr val="0070C0"/>
                </a:solidFill>
                <a:latin typeface="+mn-lt"/>
              </a:rPr>
              <a:t>ВЫСОКОРИСКОВЫЕ ОТРАСЛИ В ОМСКОЙ ОБЛАСТИ</a:t>
            </a:r>
            <a:endParaRPr lang="ru-RU" sz="2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Рисунок 16" descr="ÐÐ°ÑÑÐ¸Ð½ÐºÐ¸ Ð¿Ð¾ Ð·Ð°Ð¿ÑÐ¾ÑÑ ÐºÐ°ÑÑÐ¸Ð½ÐºÐ¸ ÑÑÑÐ¾Ð¸ÑÐµÐ»ÑÑÑÐ²Ð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11" y="2829333"/>
            <a:ext cx="2216150" cy="14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ÐÐ°ÑÑÐ¸Ð½ÐºÐ¸ Ð¿Ð¾ Ð·Ð°Ð¿ÑÐ¾ÑÑ ÐºÐ°ÑÑÐ¸Ð½ÐºÐ¸ Ð¾Ð¿ÑÐ¾Ð²Ð°Ñ ÑÐ¾ÑÐ³Ð¾Ð²Ð»Ñ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42" y="2848161"/>
            <a:ext cx="2419222" cy="153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pp.userapi.com/c849236/v849236664/18dd66/aRaFJB1BtA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29" y="2772127"/>
            <a:ext cx="2325323" cy="160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02638" y="4398963"/>
            <a:ext cx="504825" cy="5127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FFFF"/>
                </a:solidFill>
              </a:rPr>
              <a:t>6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ÐÐ°ÑÑÐ¸Ð½ÐºÐ¸ Ð¿Ð¾ Ð·Ð°Ð¿ÑÐ¾ÑÑ ÐºÐ°ÑÑÐ¸Ð½ÐºÐ¸ Ð¿Ð¾ÑÑÑÐ¿Ð»ÐµÐ½Ð¸Ñ Ð´Ð¸Ð°Ð³ÑÐ°Ð¼Ð¼Ñ 60%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41838" r="25209" b="15234"/>
          <a:stretch/>
        </p:blipFill>
        <p:spPr bwMode="auto">
          <a:xfrm>
            <a:off x="1153735" y="4136507"/>
            <a:ext cx="1519120" cy="681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 descr="https://pp.userapi.com/c847017/v847017664/2094c7/FkzJprIfNM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16" y="2982212"/>
            <a:ext cx="1257092" cy="9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849128/v849128664/196c4c/Ke-0qZJQzY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03"/>
          <a:stretch/>
        </p:blipFill>
        <p:spPr bwMode="auto">
          <a:xfrm>
            <a:off x="6690524" y="1342054"/>
            <a:ext cx="1553884" cy="14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716017" y="1229620"/>
            <a:ext cx="3563224" cy="2814565"/>
          </a:xfrm>
          <a:prstGeom prst="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Снижение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суммы неправомерно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заявленных вычетов;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Снижение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количества НД «теневого»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сектора экономики;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Увеличение количества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НД реального сектора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6670" y="1807623"/>
            <a:ext cx="3913351" cy="2232248"/>
          </a:xfrm>
          <a:prstGeom prst="roundRect">
            <a:avLst>
              <a:gd name="adj" fmla="val 2704"/>
            </a:avLst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03649" y="2420204"/>
            <a:ext cx="2510648" cy="1366636"/>
            <a:chOff x="1214362" y="2995655"/>
            <a:chExt cx="1577497" cy="137046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214362" y="4064230"/>
              <a:ext cx="1577497" cy="1256"/>
            </a:xfrm>
            <a:prstGeom prst="line">
              <a:avLst/>
            </a:prstGeom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7"/>
            <p:cNvSpPr/>
            <p:nvPr/>
          </p:nvSpPr>
          <p:spPr>
            <a:xfrm>
              <a:off x="2168834" y="2995655"/>
              <a:ext cx="489001" cy="10780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24" tIns="35113" rIns="70224" bIns="35113" anchor="ctr"/>
            <a:lstStyle/>
            <a:p>
              <a:pPr algn="ctr" defTabSz="7994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21480" y="3377686"/>
              <a:ext cx="432520" cy="695985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24" tIns="35113" rIns="70224" bIns="35113" anchor="ctr"/>
            <a:lstStyle/>
            <a:p>
              <a:pPr algn="ctr" defTabSz="79949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34"/>
            <p:cNvSpPr txBox="1">
              <a:spLocks noChangeArrowheads="1"/>
            </p:cNvSpPr>
            <p:nvPr/>
          </p:nvSpPr>
          <p:spPr bwMode="auto">
            <a:xfrm>
              <a:off x="1421480" y="4109828"/>
              <a:ext cx="554406" cy="256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txBody>
            <a:bodyPr wrap="none" lIns="70224" tIns="35113" rIns="70224" bIns="35113">
              <a:spAutoFit/>
            </a:bodyPr>
            <a:lstStyle/>
            <a:p>
              <a:pPr defTabSz="798513"/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2017 год</a:t>
              </a:r>
              <a:endParaRPr lang="ru-RU" altLang="ru-RU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35"/>
            <p:cNvSpPr txBox="1">
              <a:spLocks noChangeArrowheads="1"/>
            </p:cNvSpPr>
            <p:nvPr/>
          </p:nvSpPr>
          <p:spPr bwMode="auto">
            <a:xfrm>
              <a:off x="2237453" y="4109828"/>
              <a:ext cx="554406" cy="256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/>
            </a:sp3d>
          </p:spPr>
          <p:txBody>
            <a:bodyPr wrap="none" lIns="70224" tIns="35113" rIns="70224" bIns="35113">
              <a:spAutoFit/>
            </a:bodyPr>
            <a:lstStyle/>
            <a:p>
              <a:pPr defTabSz="798513"/>
              <a:r>
                <a:rPr lang="ru-RU" altLang="ru-RU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2018 год</a:t>
              </a:r>
              <a:endParaRPr lang="ru-RU" altLang="ru-RU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23440" y="495068"/>
            <a:ext cx="803316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189">
              <a:spcBef>
                <a:spcPct val="0"/>
              </a:spcBef>
            </a:pPr>
            <a:r>
              <a:rPr lang="ru-RU" sz="2400" b="1" dirty="0">
                <a:solidFill>
                  <a:srgbClr val="0070C0"/>
                </a:solidFill>
                <a:ea typeface="+mj-ea"/>
                <a:cs typeface="+mj-cs"/>
              </a:rPr>
              <a:t>Результаты контрольно-аналитической </a:t>
            </a:r>
            <a:r>
              <a:rPr lang="ru-RU" sz="2400" b="1" dirty="0" smtClean="0">
                <a:solidFill>
                  <a:srgbClr val="0070C0"/>
                </a:solidFill>
                <a:ea typeface="+mj-ea"/>
                <a:cs typeface="+mj-cs"/>
              </a:rPr>
              <a:t>работы</a:t>
            </a:r>
          </a:p>
          <a:p>
            <a:pPr algn="ctr" defTabSz="890189"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+mj-ea"/>
                <a:cs typeface="+mj-cs"/>
              </a:rPr>
              <a:t>налоговых органов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26323" y="1832907"/>
            <a:ext cx="1245623" cy="338469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 раза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6670" y="1228113"/>
            <a:ext cx="3913351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0189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ea typeface="+mj-ea"/>
                <a:cs typeface="+mj-cs"/>
              </a:rPr>
              <a:t>Поступления от контрольно-аналитической </a:t>
            </a:r>
            <a:r>
              <a:rPr lang="ru-RU" sz="1400" b="1" dirty="0">
                <a:solidFill>
                  <a:schemeClr val="tx2"/>
                </a:solidFill>
                <a:ea typeface="+mj-ea"/>
                <a:cs typeface="+mj-cs"/>
              </a:rPr>
              <a:t>работы налоговых органов</a:t>
            </a:r>
          </a:p>
        </p:txBody>
      </p:sp>
      <p:sp>
        <p:nvSpPr>
          <p:cNvPr id="23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402638" y="4398963"/>
            <a:ext cx="504825" cy="5127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75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1501" y="4129533"/>
            <a:ext cx="7517739" cy="720080"/>
          </a:xfrm>
          <a:prstGeom prst="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60</a:t>
            </a:r>
            <a:r>
              <a:rPr lang="ru-RU" dirty="0">
                <a:solidFill>
                  <a:srgbClr val="002060"/>
                </a:solidFill>
              </a:rPr>
              <a:t>%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неправомерно </a:t>
            </a:r>
            <a:r>
              <a:rPr lang="ru-RU" dirty="0">
                <a:solidFill>
                  <a:schemeClr val="tx1"/>
                </a:solidFill>
              </a:rPr>
              <a:t>заявленных вычетов передано </a:t>
            </a:r>
            <a:endParaRPr lang="ru-RU" dirty="0" smtClean="0">
              <a:solidFill>
                <a:schemeClr val="tx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выездной контроль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174464" y="2283718"/>
            <a:ext cx="748264" cy="3531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7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Слайды - обзорный доклад с-х отрас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1721</Words>
  <Application>Microsoft Office PowerPoint</Application>
  <PresentationFormat>Экран (16:9)</PresentationFormat>
  <Paragraphs>367</Paragraphs>
  <Slides>42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Слайды - обзорный доклад с-х отрасль</vt:lpstr>
      <vt:lpstr>1_Слайды - обзорный доклад с-х отрасль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2019 год»</vt:lpstr>
      <vt:lpstr>«Высокорисковые отрасли в Омской области через призму контрольно-аналитической работы налоговых органов»</vt:lpstr>
      <vt:lpstr>Характеристика налогоплательщиков Омской области</vt:lpstr>
      <vt:lpstr>Дерево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  <vt:lpstr>«Формирование прозрачной налоговой среды: обеспечение достоверности сведений, поступивших в Единый государственный реестр  юридических лиц»</vt:lpstr>
      <vt:lpstr>МИССИЯ ФНС РОССИИ</vt:lpstr>
      <vt:lpstr>Сервис «Прозрачный бизнес» на сайте ФНС России</vt:lpstr>
      <vt:lpstr>Презентация PowerPoint</vt:lpstr>
      <vt:lpstr>Достоверность сведений, включаемых в ЕГРЮЛ</vt:lpstr>
      <vt:lpstr>Проверка достоверности сведений</vt:lpstr>
      <vt:lpstr>Записи о недостоверности сведений, включенных в ЕГРЮЛ</vt:lpstr>
      <vt:lpstr>Выписка из ЕГРЮЛ - о недостоверности сведений</vt:lpstr>
      <vt:lpstr>Исключение из ЕГРЮЛ по решению регистрирующего органа</vt:lpstr>
      <vt:lpstr>Ответственность</vt:lpstr>
      <vt:lpstr> Спасибо за внимание!</vt:lpstr>
      <vt:lpstr>«Принимаемые налоговыми органами меры для взыскания и урегулирования задолженности по уплате налогов, сборов, страховых взносов»</vt:lpstr>
      <vt:lpstr>Презентация PowerPoint</vt:lpstr>
      <vt:lpstr>Презентация PowerPoint</vt:lpstr>
      <vt:lpstr>Презентация PowerPoint</vt:lpstr>
      <vt:lpstr>Взыскание задолженности с юридических лиц и  индивидуальных предпринимателей</vt:lpstr>
      <vt:lpstr>Динамика поступлений от мер взыскания с ЮЛ и ИП, млн. руб.</vt:lpstr>
      <vt:lpstr>«МАССОВЫЕ» способы сокрытия от взыскания</vt:lpstr>
      <vt:lpstr>Взыскание задолженности с физических лиц</vt:lpstr>
      <vt:lpstr> Спасибо за внимание!</vt:lpstr>
      <vt:lpstr>«Последствия введения процедуры банкротства  для должника и кредиторов»</vt:lpstr>
      <vt:lpstr>Часть 5, 5.1 статьи 14.13 КоАП РФ</vt:lpstr>
      <vt:lpstr>Цель банкротства - оздоровление</vt:lpstr>
      <vt:lpstr>Схемы, реализуемые в добанкротный период </vt:lpstr>
      <vt:lpstr>Сделки могут быть признаны недействительными:</vt:lpstr>
      <vt:lpstr>Признаки фиктивности требований кредиторов</vt:lpstr>
      <vt:lpstr> Контролирующее должника лицо (КДЛ):</vt:lpstr>
      <vt:lpstr>Основания для привлечения КДЛ к субсидиарной ответственности   </vt:lpstr>
      <vt:lpstr>Презентация PowerPoint</vt:lpstr>
      <vt:lpstr>Портфель мировых соглашений, заключенных  налоговыми органами Омской области</vt:lpstr>
      <vt:lpstr> Спасибо за внимание!</vt:lpstr>
      <vt:lpstr>«Публичные обсуждения УФНС России по Омской области по вопросам правоприменительной практики налоговых органов и соблюдения обязательных требований при проведении  контрольно-надзорной деятельности на 2019 год»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Тюнева Юлия Сергеевна</dc:creator>
  <cp:lastModifiedBy>Администратор</cp:lastModifiedBy>
  <cp:revision>1063</cp:revision>
  <cp:lastPrinted>2018-05-22T09:02:56Z</cp:lastPrinted>
  <dcterms:created xsi:type="dcterms:W3CDTF">2015-08-19T10:00:55Z</dcterms:created>
  <dcterms:modified xsi:type="dcterms:W3CDTF">2019-05-28T05:28:07Z</dcterms:modified>
</cp:coreProperties>
</file>